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3"/>
  </p:notesMasterIdLst>
  <p:sldIdLst>
    <p:sldId id="258" r:id="rId2"/>
    <p:sldId id="259" r:id="rId3"/>
    <p:sldId id="257" r:id="rId4"/>
    <p:sldId id="261" r:id="rId5"/>
    <p:sldId id="279" r:id="rId6"/>
    <p:sldId id="287" r:id="rId7"/>
    <p:sldId id="288" r:id="rId8"/>
    <p:sldId id="262" r:id="rId9"/>
    <p:sldId id="265" r:id="rId10"/>
    <p:sldId id="264" r:id="rId11"/>
    <p:sldId id="281" r:id="rId12"/>
    <p:sldId id="283" r:id="rId13"/>
    <p:sldId id="289" r:id="rId14"/>
    <p:sldId id="282" r:id="rId15"/>
    <p:sldId id="271" r:id="rId16"/>
    <p:sldId id="270" r:id="rId17"/>
    <p:sldId id="269" r:id="rId18"/>
    <p:sldId id="267" r:id="rId19"/>
    <p:sldId id="268" r:id="rId20"/>
    <p:sldId id="286" r:id="rId21"/>
    <p:sldId id="285" r:id="rId22"/>
    <p:sldId id="266" r:id="rId23"/>
    <p:sldId id="263" r:id="rId24"/>
    <p:sldId id="277" r:id="rId25"/>
    <p:sldId id="276" r:id="rId26"/>
    <p:sldId id="275" r:id="rId27"/>
    <p:sldId id="274" r:id="rId28"/>
    <p:sldId id="273" r:id="rId29"/>
    <p:sldId id="284" r:id="rId30"/>
    <p:sldId id="272" r:id="rId31"/>
    <p:sldId id="26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A2C7"/>
    <a:srgbClr val="003E7E"/>
    <a:srgbClr val="8C5C2C"/>
    <a:srgbClr val="AC2A28"/>
    <a:srgbClr val="9CA35E"/>
    <a:srgbClr val="CF7028"/>
    <a:srgbClr val="001A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58" autoAdjust="0"/>
  </p:normalViewPr>
  <p:slideViewPr>
    <p:cSldViewPr>
      <p:cViewPr>
        <p:scale>
          <a:sx n="100" d="100"/>
          <a:sy n="100" d="100"/>
        </p:scale>
        <p:origin x="-210" y="4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895950-8883-4569-85ED-9ECA43E67C82}" type="datetimeFigureOut">
              <a:rPr lang="en-US" smtClean="0"/>
              <a:t>7/30/2019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1CCC69-6490-4C6D-851D-C7A9B1592E9D}" type="slidenum">
              <a:rPr lang="en-US" smtClean="0"/>
              <a:t>‹#›</a:t>
            </a:fld>
            <a:endParaRPr lang="en-US"/>
          </a:p>
        </p:txBody>
      </p:sp>
    </p:spTree>
    <p:extLst>
      <p:ext uri="{BB962C8B-B14F-4D97-AF65-F5344CB8AC3E}">
        <p14:creationId xmlns:p14="http://schemas.microsoft.com/office/powerpoint/2010/main" val="1579487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your NHD adventure!! This</a:t>
            </a:r>
            <a:r>
              <a:rPr lang="en-US" baseline="0" dirty="0" smtClean="0"/>
              <a:t> presentation will get you familiar with National History Day and the process. Sit back while we go over the basics of the project.</a:t>
            </a:r>
            <a:endParaRPr lang="en-US" dirty="0"/>
          </a:p>
        </p:txBody>
      </p:sp>
      <p:sp>
        <p:nvSpPr>
          <p:cNvPr id="4" name="Slide Number Placeholder 3"/>
          <p:cNvSpPr>
            <a:spLocks noGrp="1"/>
          </p:cNvSpPr>
          <p:nvPr>
            <p:ph type="sldNum" sz="quarter" idx="10"/>
          </p:nvPr>
        </p:nvSpPr>
        <p:spPr/>
        <p:txBody>
          <a:bodyPr/>
          <a:lstStyle/>
          <a:p>
            <a:fld id="{A61CCC69-6490-4C6D-851D-C7A9B1592E9D}" type="slidenum">
              <a:rPr lang="en-US" smtClean="0"/>
              <a:t>1</a:t>
            </a:fld>
            <a:endParaRPr lang="en-US"/>
          </a:p>
        </p:txBody>
      </p:sp>
    </p:spTree>
    <p:extLst>
      <p:ext uri="{BB962C8B-B14F-4D97-AF65-F5344CB8AC3E}">
        <p14:creationId xmlns:p14="http://schemas.microsoft.com/office/powerpoint/2010/main" val="1719194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say “history” we don’t necessarily mean the</a:t>
            </a:r>
            <a:r>
              <a:rPr lang="en-US" baseline="0" dirty="0" smtClean="0"/>
              <a:t> Roman Empire or 100 years ago, we mean allow time for the dust to settle.</a:t>
            </a:r>
          </a:p>
          <a:p>
            <a:endParaRPr lang="en-US" baseline="0" dirty="0" smtClean="0"/>
          </a:p>
          <a:p>
            <a:r>
              <a:rPr lang="en-US" baseline="0" dirty="0" smtClean="0"/>
              <a:t>Think about the last argument you had with someone– did you make up? Were you able to pause and read a bullet-point list of reasons you’re right and their wrong and what would happen if this or that happened? Probably NOT. Same goes for history. When events happen, no one really knows what’s going to happen. Sure, we have predictions, and they can be true, but consequences or benefits don’t usually show up right away. </a:t>
            </a:r>
          </a:p>
          <a:p>
            <a:endParaRPr lang="en-US" baseline="0" dirty="0" smtClean="0"/>
          </a:p>
          <a:p>
            <a:r>
              <a:rPr lang="en-US" baseline="0" dirty="0" smtClean="0"/>
              <a:t>Account for the time it takes for a bill to get approved, or a vaccine to be tested and proven for an illness, and other factors. Our best gauge is 20 years.</a:t>
            </a:r>
          </a:p>
          <a:p>
            <a:endParaRPr lang="en-US" baseline="0" dirty="0" smtClean="0"/>
          </a:p>
          <a:p>
            <a:r>
              <a:rPr lang="en-US" baseline="0" dirty="0" smtClean="0"/>
              <a:t>So after all of that, let’s look at a full topic-selection method…</a:t>
            </a:r>
            <a:endParaRPr lang="en-US" dirty="0"/>
          </a:p>
        </p:txBody>
      </p:sp>
      <p:sp>
        <p:nvSpPr>
          <p:cNvPr id="4" name="Slide Number Placeholder 3"/>
          <p:cNvSpPr>
            <a:spLocks noGrp="1"/>
          </p:cNvSpPr>
          <p:nvPr>
            <p:ph type="sldNum" sz="quarter" idx="10"/>
          </p:nvPr>
        </p:nvSpPr>
        <p:spPr/>
        <p:txBody>
          <a:bodyPr/>
          <a:lstStyle/>
          <a:p>
            <a:fld id="{A61CCC69-6490-4C6D-851D-C7A9B1592E9D}" type="slidenum">
              <a:rPr lang="en-US" smtClean="0"/>
              <a:t>10</a:t>
            </a:fld>
            <a:endParaRPr lang="en-US"/>
          </a:p>
        </p:txBody>
      </p:sp>
    </p:spTree>
    <p:extLst>
      <p:ext uri="{BB962C8B-B14F-4D97-AF65-F5344CB8AC3E}">
        <p14:creationId xmlns:p14="http://schemas.microsoft.com/office/powerpoint/2010/main" val="4230883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a method you can use if you’re stuck. Start at the top with the most general: theme. You can’t change the theme.</a:t>
            </a:r>
          </a:p>
          <a:p>
            <a:endParaRPr lang="en-US" baseline="0" dirty="0" smtClean="0"/>
          </a:p>
          <a:p>
            <a:r>
              <a:rPr lang="en-US" baseline="0" dirty="0" smtClean="0"/>
              <a:t>Work your way down by think about a topic you’re interested in and then getting more and more specific. You don’t want to go super specific like down to an individual because that won’t be helpful. We call focusing on one person a “biohazard.” This means you are on track to write a biography about one person and not tell a broader story about </a:t>
            </a:r>
            <a:r>
              <a:rPr lang="en-US" i="1" baseline="0" dirty="0" smtClean="0"/>
              <a:t>what </a:t>
            </a:r>
            <a:r>
              <a:rPr lang="en-US" i="0" baseline="0" dirty="0" smtClean="0"/>
              <a:t>that person did or </a:t>
            </a:r>
            <a:r>
              <a:rPr lang="en-US" i="1" baseline="0" dirty="0" smtClean="0"/>
              <a:t>how  </a:t>
            </a:r>
            <a:r>
              <a:rPr lang="en-US" i="0" baseline="0" dirty="0" smtClean="0"/>
              <a:t>that person influenced history.</a:t>
            </a:r>
          </a:p>
          <a:p>
            <a:endParaRPr lang="en-US" i="0" baseline="0" dirty="0" smtClean="0"/>
          </a:p>
          <a:p>
            <a:r>
              <a:rPr lang="en-US" i="0" baseline="0" dirty="0" smtClean="0"/>
              <a:t>Here is an example. If you’re interested in sports history, that’s great but we have to get to the bottom of what interests you. Well obviously Wisconsin sports teams are the best. The Bucks are an easy choice. But again, you can’t do a project just on the Bucks because it is too broad, you have to relate to the theme. I’m going to pick </a:t>
            </a:r>
            <a:r>
              <a:rPr lang="en-US" i="0" baseline="0" dirty="0" err="1" smtClean="0"/>
              <a:t>Kareen</a:t>
            </a:r>
            <a:r>
              <a:rPr lang="en-US" i="0" baseline="0" dirty="0" smtClean="0"/>
              <a:t> Abdul-Jabbar and show how to avoid a biohazard project. </a:t>
            </a:r>
          </a:p>
          <a:p>
            <a:endParaRPr lang="en-US" i="0" baseline="0" dirty="0" smtClean="0"/>
          </a:p>
          <a:p>
            <a:r>
              <a:rPr lang="en-US" i="0" baseline="0" dirty="0" smtClean="0"/>
              <a:t>Kareem is the NBA’s all-time leader in points scored and career wins, and in 2016 ESPN voted him the second best player in NBA history behind  Michael Jordan. His stats are incredible, but his story goes beyond that. Kareem  tells a bigger story of discrimination in sports. Many African American athletes participated in the 1960s-1970s  Black Power Movement. A movement to protest racism as well as empower African Americans. At this time, Kareem was playing at UCLA. White players and coaches dominated the game and were threatened by Kareem and other black players. In an effort to limit black players’ abilities in the game, dunking was banned. Dunking became black athletes’ power or “act of defiance” (</a:t>
            </a:r>
            <a:r>
              <a:rPr lang="en-US" i="1" baseline="0" dirty="0" smtClean="0"/>
              <a:t>The Undefeated</a:t>
            </a:r>
            <a:r>
              <a:rPr lang="en-US" i="0" baseline="0" dirty="0" smtClean="0"/>
              <a:t>). Despite the backlash about ‘unfairness,’ Kareem continued to excel in his sport and stand by other athletes facing discrimination–like Muhammad Ali and Bill Russell. On and off the court black athletes fought for fair treatment and challenged the American status quo.</a:t>
            </a:r>
          </a:p>
          <a:p>
            <a:endParaRPr lang="en-US" i="0" baseline="0" dirty="0" smtClean="0"/>
          </a:p>
          <a:p>
            <a:r>
              <a:rPr lang="en-US" i="0" baseline="0" dirty="0" smtClean="0"/>
              <a:t>He continued blowing past barriers white Americans put around him and even boycotted the Olympics! His thinking was: how could I play for the USA when the USA does not believe in him? He echoed famous activists like Malcolm X who declared, “Being born here in America doesn’t make you an American.”</a:t>
            </a:r>
          </a:p>
          <a:p>
            <a:endParaRPr lang="en-US" i="0" baseline="0" dirty="0" smtClean="0"/>
          </a:p>
          <a:p>
            <a:r>
              <a:rPr lang="en-US" i="0" baseline="0" dirty="0" smtClean="0"/>
              <a:t>After college he started in Milwaukee and then went to the LA Lakers. Milwaukee was not easier for him nor for other players of color. Throughout his career, the racial barrier has followed him. He continued and continues to fight for equality being black and Muslim, so he encounters another barrier of religion. But one barrier he fully cleared is being a NBA player. Wow, what a huge achievement for anyone, much less be one of the best players ever. He focused on his game and lead both teams to victory while also gaining respect from the community. </a:t>
            </a:r>
          </a:p>
          <a:p>
            <a:endParaRPr lang="en-US" i="0" baseline="0" dirty="0" smtClean="0"/>
          </a:p>
          <a:p>
            <a:r>
              <a:rPr lang="en-US" i="0" baseline="0" dirty="0" smtClean="0"/>
              <a:t>If one person inspires you, that’s great! However, no one did anything alone. Kareem aligned himself with nationwide movements and there are many other people that make up his story.</a:t>
            </a:r>
          </a:p>
          <a:p>
            <a:endParaRPr lang="en-US" i="0" baseline="0" dirty="0" smtClean="0"/>
          </a:p>
          <a:p>
            <a:r>
              <a:rPr lang="en-US" i="0" baseline="0" dirty="0" smtClean="0"/>
              <a:t>Notice I did not mention where he was born, his mother’s name or how many brothers he had. Try to stay away from a narrative—sharing those facts or biographical bits of information—and analyze his experiences in history!</a:t>
            </a:r>
          </a:p>
          <a:p>
            <a:endParaRPr lang="en-US" i="0" baseline="0" dirty="0" smtClean="0"/>
          </a:p>
          <a:p>
            <a:r>
              <a:rPr lang="en-US" i="0" baseline="0" dirty="0" smtClean="0"/>
              <a:t>After you select your topic you’ll start figuring out what you want to research. You’ll start to learn more about the story…</a:t>
            </a:r>
            <a:endParaRPr lang="en-US" dirty="0"/>
          </a:p>
        </p:txBody>
      </p:sp>
      <p:sp>
        <p:nvSpPr>
          <p:cNvPr id="4" name="Slide Number Placeholder 3"/>
          <p:cNvSpPr>
            <a:spLocks noGrp="1"/>
          </p:cNvSpPr>
          <p:nvPr>
            <p:ph type="sldNum" sz="quarter" idx="10"/>
          </p:nvPr>
        </p:nvSpPr>
        <p:spPr/>
        <p:txBody>
          <a:bodyPr/>
          <a:lstStyle/>
          <a:p>
            <a:fld id="{A61CCC69-6490-4C6D-851D-C7A9B1592E9D}" type="slidenum">
              <a:rPr lang="en-US" smtClean="0"/>
              <a:t>11</a:t>
            </a:fld>
            <a:endParaRPr lang="en-US"/>
          </a:p>
        </p:txBody>
      </p:sp>
    </p:spTree>
    <p:extLst>
      <p:ext uri="{BB962C8B-B14F-4D97-AF65-F5344CB8AC3E}">
        <p14:creationId xmlns:p14="http://schemas.microsoft.com/office/powerpoint/2010/main" val="4230883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are the</a:t>
            </a:r>
            <a:r>
              <a:rPr lang="en-US" baseline="0" dirty="0" smtClean="0"/>
              <a:t> main characters? Where are they starting off?</a:t>
            </a:r>
          </a:p>
          <a:p>
            <a:endParaRPr lang="en-US" baseline="0" dirty="0" smtClean="0"/>
          </a:p>
          <a:p>
            <a:r>
              <a:rPr lang="en-US" baseline="0" dirty="0" smtClean="0"/>
              <a:t>They could be at the bottom facing a barrier while there is someone (or thing) enforcing barrier. Be sure to inform the viewer where you are starting in the story and how this relates to the theme– breaking barriers.</a:t>
            </a:r>
          </a:p>
          <a:p>
            <a:endParaRPr lang="en-US" baseline="0" dirty="0" smtClean="0"/>
          </a:p>
          <a:p>
            <a:r>
              <a:rPr lang="en-US" baseline="0" dirty="0" smtClean="0"/>
              <a:t>Same with the end– is it a happy ending or sad? And for who? Tell us! It may seem clear for you, but strong history projects are more than facts. Strong history projects tell the reader what happened while connecting to the theme. Keep the theme in mind throughout your whole project-making process!</a:t>
            </a:r>
          </a:p>
        </p:txBody>
      </p:sp>
      <p:sp>
        <p:nvSpPr>
          <p:cNvPr id="4" name="Slide Number Placeholder 3"/>
          <p:cNvSpPr>
            <a:spLocks noGrp="1"/>
          </p:cNvSpPr>
          <p:nvPr>
            <p:ph type="sldNum" sz="quarter" idx="10"/>
          </p:nvPr>
        </p:nvSpPr>
        <p:spPr/>
        <p:txBody>
          <a:bodyPr/>
          <a:lstStyle/>
          <a:p>
            <a:fld id="{A61CCC69-6490-4C6D-851D-C7A9B1592E9D}" type="slidenum">
              <a:rPr lang="en-US" smtClean="0"/>
              <a:t>12</a:t>
            </a:fld>
            <a:endParaRPr lang="en-US"/>
          </a:p>
        </p:txBody>
      </p:sp>
    </p:spTree>
    <p:extLst>
      <p:ext uri="{BB962C8B-B14F-4D97-AF65-F5344CB8AC3E}">
        <p14:creationId xmlns:p14="http://schemas.microsoft.com/office/powerpoint/2010/main" val="4230883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go over eac</a:t>
            </a:r>
            <a:r>
              <a:rPr lang="en-US" baseline="0" dirty="0" smtClean="0"/>
              <a:t>h of these steps in the next slides, but here is an overview.</a:t>
            </a:r>
          </a:p>
          <a:p>
            <a:r>
              <a:rPr lang="en-US" baseline="0" dirty="0" smtClean="0"/>
              <a:t/>
            </a:r>
            <a:br>
              <a:rPr lang="en-US" baseline="0" dirty="0" smtClean="0"/>
            </a:br>
            <a:r>
              <a:rPr lang="en-US" baseline="0" dirty="0" smtClean="0"/>
              <a:t>Notice the theme words are switched around– that is because you have to identify a barrier before you can break it! </a:t>
            </a:r>
          </a:p>
          <a:p>
            <a:endParaRPr lang="en-US" baseline="0" smtClean="0"/>
          </a:p>
          <a:p>
            <a:r>
              <a:rPr lang="en-US" baseline="0" dirty="0" smtClean="0"/>
              <a:t>Let’s get into this!</a:t>
            </a:r>
            <a:endParaRPr lang="en-US" dirty="0"/>
          </a:p>
        </p:txBody>
      </p:sp>
      <p:sp>
        <p:nvSpPr>
          <p:cNvPr id="4" name="Slide Number Placeholder 3"/>
          <p:cNvSpPr>
            <a:spLocks noGrp="1"/>
          </p:cNvSpPr>
          <p:nvPr>
            <p:ph type="sldNum" sz="quarter" idx="10"/>
          </p:nvPr>
        </p:nvSpPr>
        <p:spPr/>
        <p:txBody>
          <a:bodyPr/>
          <a:lstStyle/>
          <a:p>
            <a:fld id="{A61CCC69-6490-4C6D-851D-C7A9B1592E9D}" type="slidenum">
              <a:rPr lang="en-US" smtClean="0"/>
              <a:t>13</a:t>
            </a:fld>
            <a:endParaRPr lang="en-US"/>
          </a:p>
        </p:txBody>
      </p:sp>
    </p:spTree>
    <p:extLst>
      <p:ext uri="{BB962C8B-B14F-4D97-AF65-F5344CB8AC3E}">
        <p14:creationId xmlns:p14="http://schemas.microsoft.com/office/powerpoint/2010/main" val="2439960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to do this is to start with context. Bring your reader up to speed.</a:t>
            </a:r>
          </a:p>
          <a:p>
            <a:endParaRPr lang="en-US" baseline="0" dirty="0" smtClean="0"/>
          </a:p>
          <a:p>
            <a:r>
              <a:rPr lang="en-US" baseline="0" dirty="0" smtClean="0"/>
              <a:t>Think about leading up to the event, what happened in that place and/or globally. Any major factors a reader should know about? Don’t </a:t>
            </a:r>
            <a:r>
              <a:rPr lang="en-US" i="1" baseline="0" dirty="0" smtClean="0"/>
              <a:t>assume </a:t>
            </a:r>
            <a:r>
              <a:rPr lang="en-US" i="0" baseline="0" dirty="0" smtClean="0"/>
              <a:t>a reader knows everything.</a:t>
            </a:r>
          </a:p>
          <a:p>
            <a:endParaRPr lang="en-US" i="0" baseline="0" dirty="0" smtClean="0"/>
          </a:p>
          <a:p>
            <a:r>
              <a:rPr lang="en-US" i="0" baseline="0" dirty="0" smtClean="0"/>
              <a:t>For example: say you want to do a project on music– cool! There are all kinds of music and a </a:t>
            </a:r>
            <a:r>
              <a:rPr lang="en-US" i="0" baseline="0" dirty="0" err="1" smtClean="0"/>
              <a:t>lonnnngggg</a:t>
            </a:r>
            <a:r>
              <a:rPr lang="en-US" i="0" baseline="0" dirty="0" smtClean="0"/>
              <a:t> history of it, too! </a:t>
            </a:r>
          </a:p>
          <a:p>
            <a:endParaRPr lang="en-US" i="0" baseline="0" dirty="0" smtClean="0"/>
          </a:p>
          <a:p>
            <a:r>
              <a:rPr lang="en-US" i="0" baseline="0" dirty="0" smtClean="0"/>
              <a:t>Let’s use </a:t>
            </a:r>
            <a:r>
              <a:rPr lang="en-US" i="0" baseline="0" dirty="0" err="1" smtClean="0"/>
              <a:t>Dimitriy</a:t>
            </a:r>
            <a:r>
              <a:rPr lang="en-US" i="0" baseline="0" dirty="0" smtClean="0"/>
              <a:t> as an example. It is helpful to know he was composing music in what is now called Russia, but was the Soviet Union during his time. Like any artist, Shostakovich expressed himself through his art. However, the Communist government in the Soviet Union banned anything that did not show the USSR in a positive light. USSR Leader Joseph Stalin demanded musicians only write music approved by him or face harsh consequences. </a:t>
            </a:r>
          </a:p>
          <a:p>
            <a:endParaRPr lang="en-US" i="0" baseline="0" dirty="0" smtClean="0"/>
          </a:p>
          <a:p>
            <a:r>
              <a:rPr lang="en-US" i="0" baseline="0" dirty="0" smtClean="0"/>
              <a:t>It was not only artists that were being censored, but everyone. This regime monitored everyone and punished anyone who did not follow their rules.</a:t>
            </a:r>
          </a:p>
          <a:p>
            <a:endParaRPr lang="en-US" i="0" baseline="0" dirty="0" smtClean="0"/>
          </a:p>
          <a:p>
            <a:r>
              <a:rPr lang="en-US" i="0" baseline="0" dirty="0" err="1" smtClean="0"/>
              <a:t>Dimitriy</a:t>
            </a:r>
            <a:r>
              <a:rPr lang="en-US" i="0" baseline="0" dirty="0" smtClean="0"/>
              <a:t> had Stalin and the Communist regime as a barrier. He still composed music, but made it unorthodox and mismatched in order to symbolize how he felt. Working within the boundaries, </a:t>
            </a:r>
            <a:r>
              <a:rPr lang="en-US" i="0" baseline="0" dirty="0" err="1" smtClean="0"/>
              <a:t>Shoshtakovich</a:t>
            </a:r>
            <a:r>
              <a:rPr lang="en-US" i="0" baseline="0" dirty="0" smtClean="0"/>
              <a:t> still made music he was proud of. He broke Stalin’s barriers by creating a unique sound. His music was noted for its beauty and message and is still played today. </a:t>
            </a:r>
          </a:p>
          <a:p>
            <a:endParaRPr lang="en-US" i="0" baseline="0" dirty="0" smtClean="0"/>
          </a:p>
          <a:p>
            <a:r>
              <a:rPr lang="en-US" i="0" baseline="0" dirty="0" smtClean="0"/>
              <a:t>Tell your audience what genre, era, and place you are studying. Understanding where </a:t>
            </a:r>
            <a:r>
              <a:rPr lang="en-US" i="0" baseline="0" dirty="0" err="1" smtClean="0"/>
              <a:t>Shoshtakovich</a:t>
            </a:r>
            <a:r>
              <a:rPr lang="en-US" i="0" baseline="0" dirty="0" smtClean="0"/>
              <a:t> came from helps the reader understand his music and message. Narrow in on what interests you about music and start there. Don’t worry about getting everything right at first, start large-scale and step closer to your focus throughout your research.</a:t>
            </a:r>
          </a:p>
          <a:p>
            <a:endParaRPr lang="en-US" i="0" baseline="0" dirty="0" smtClean="0"/>
          </a:p>
          <a:p>
            <a:r>
              <a:rPr lang="en-US" i="0" baseline="0" dirty="0" smtClean="0"/>
              <a:t>Depending on what you plan to argue or study, the context you provide may vary. Think about your reader! What should they know?</a:t>
            </a:r>
            <a:endParaRPr lang="en-US" dirty="0"/>
          </a:p>
        </p:txBody>
      </p:sp>
      <p:sp>
        <p:nvSpPr>
          <p:cNvPr id="4" name="Slide Number Placeholder 3"/>
          <p:cNvSpPr>
            <a:spLocks noGrp="1"/>
          </p:cNvSpPr>
          <p:nvPr>
            <p:ph type="sldNum" sz="quarter" idx="10"/>
          </p:nvPr>
        </p:nvSpPr>
        <p:spPr/>
        <p:txBody>
          <a:bodyPr/>
          <a:lstStyle/>
          <a:p>
            <a:fld id="{A61CCC69-6490-4C6D-851D-C7A9B1592E9D}" type="slidenum">
              <a:rPr lang="en-US" smtClean="0"/>
              <a:t>14</a:t>
            </a:fld>
            <a:endParaRPr lang="en-US"/>
          </a:p>
        </p:txBody>
      </p:sp>
    </p:spTree>
    <p:extLst>
      <p:ext uri="{BB962C8B-B14F-4D97-AF65-F5344CB8AC3E}">
        <p14:creationId xmlns:p14="http://schemas.microsoft.com/office/powerpoint/2010/main" val="4230883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a:t>
            </a:r>
            <a:r>
              <a:rPr lang="en-US" baseline="0" dirty="0" smtClean="0"/>
              <a:t> the barriers are there in music? Many, right?</a:t>
            </a:r>
          </a:p>
          <a:p>
            <a:endParaRPr lang="en-US" baseline="0" dirty="0" smtClean="0"/>
          </a:p>
          <a:p>
            <a:r>
              <a:rPr lang="en-US" baseline="0" dirty="0" smtClean="0"/>
              <a:t>Like we talked about earlier, barriers look different for different people. This will may or not be obvious for people, so TELL YOUR READER!</a:t>
            </a:r>
          </a:p>
          <a:p>
            <a:endParaRPr lang="en-US" baseline="0" dirty="0" smtClean="0"/>
          </a:p>
          <a:p>
            <a:r>
              <a:rPr lang="en-US" baseline="0" dirty="0" smtClean="0"/>
              <a:t>For example: Can men and women play the same instrument? Same song? Play together?</a:t>
            </a:r>
          </a:p>
          <a:p>
            <a:endParaRPr lang="en-US" baseline="0" dirty="0" smtClean="0"/>
          </a:p>
          <a:p>
            <a:r>
              <a:rPr lang="en-US" baseline="0" dirty="0" smtClean="0"/>
              <a:t>Most do not even give it a second thought– of course women and men can play music together! That is not always the case. There are many examples of cultures (even to this day) where music is gendered. Meaning, only men can use certain instruments versus women. For instance, the Crying Woman Singers. This group of women began singing songs traditionally sung by men because they saw this art dying off. Rather than sit and watch this branch of their culture fall off, they save it by breaking tradition and singing. </a:t>
            </a:r>
          </a:p>
          <a:p>
            <a:endParaRPr lang="en-US" baseline="0" dirty="0" smtClean="0"/>
          </a:p>
          <a:p>
            <a:r>
              <a:rPr lang="en-US" baseline="0" dirty="0" smtClean="0"/>
              <a:t>The Crying Woman Singers are facing gender, cultural, and maybe even instrumental barriers (having never played a specific instrument before or knowing how to read music). Lots to explore here. One more note: this is not the only group of people to do this! Research! Research!</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61CCC69-6490-4C6D-851D-C7A9B1592E9D}" type="slidenum">
              <a:rPr lang="en-US" smtClean="0"/>
              <a:t>15</a:t>
            </a:fld>
            <a:endParaRPr lang="en-US"/>
          </a:p>
        </p:txBody>
      </p:sp>
    </p:spTree>
    <p:extLst>
      <p:ext uri="{BB962C8B-B14F-4D97-AF65-F5344CB8AC3E}">
        <p14:creationId xmlns:p14="http://schemas.microsoft.com/office/powerpoint/2010/main" val="4230883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With whichever or whatever barrier(s) you decide, ask yourself if it needed to break. Do all people see this barrier fall and cheer?</a:t>
            </a:r>
          </a:p>
          <a:p>
            <a:endParaRPr lang="en-US" i="0" baseline="0" dirty="0" smtClean="0"/>
          </a:p>
          <a:p>
            <a:r>
              <a:rPr lang="en-US" i="0" baseline="0" dirty="0" smtClean="0"/>
              <a:t>Think about the example of WWI Jazz regiments. During WWI, African American (as well as other ethnic minorities) traveled abroad to the war zones and performed. This was the 1920s, before the Civil Rights Movement, Black Power Movement, and nationwide protests began. Everything was still segregated– even the military. </a:t>
            </a:r>
          </a:p>
          <a:p>
            <a:endParaRPr lang="en-US" i="0" baseline="0" dirty="0" smtClean="0"/>
          </a:p>
          <a:p>
            <a:r>
              <a:rPr lang="en-US" i="0" baseline="0" dirty="0" smtClean="0"/>
              <a:t>So can you imagine the US going abroad and this regiment filled with non-whites performing for a mixed (white and non white) crowd? And people cheered and supported this group? Back home, that would never happen! However, overseas they were a hit!</a:t>
            </a:r>
          </a:p>
          <a:p>
            <a:endParaRPr lang="en-US" i="0" baseline="0" dirty="0" smtClean="0"/>
          </a:p>
          <a:p>
            <a:r>
              <a:rPr lang="en-US" i="0" baseline="0" dirty="0" smtClean="0"/>
              <a:t>Even white soldiers and Generals traveled to see this Jazz troupe perform. This regiment was not seen as a black band, but as talented musicians sharing their soul with the world. It was something to celebrate in a time of war. Their sound brought all people together.</a:t>
            </a:r>
          </a:p>
          <a:p>
            <a:endParaRPr lang="en-US" i="0" baseline="0" dirty="0" smtClean="0"/>
          </a:p>
          <a:p>
            <a:r>
              <a:rPr lang="en-US" i="0" baseline="0" dirty="0" smtClean="0"/>
              <a:t>In that instance, this group broke a barrier… well you could say cracked a barrier. When they returned home, this regiment was not treated like celebrities or even veterans. They were still discriminated against due to the color of their skin. </a:t>
            </a:r>
          </a:p>
          <a:p>
            <a:endParaRPr lang="en-US" i="0" baseline="0" dirty="0" smtClean="0"/>
          </a:p>
          <a:p>
            <a:r>
              <a:rPr lang="en-US" i="0" baseline="0" dirty="0" smtClean="0"/>
              <a:t>This is an unique example of how a racial barrier can break/crack. And also, this may have been the first time Europeans heard Jazz live! More barriers broken… something more to explore for sure.</a:t>
            </a:r>
          </a:p>
        </p:txBody>
      </p:sp>
      <p:sp>
        <p:nvSpPr>
          <p:cNvPr id="4" name="Slide Number Placeholder 3"/>
          <p:cNvSpPr>
            <a:spLocks noGrp="1"/>
          </p:cNvSpPr>
          <p:nvPr>
            <p:ph type="sldNum" sz="quarter" idx="10"/>
          </p:nvPr>
        </p:nvSpPr>
        <p:spPr/>
        <p:txBody>
          <a:bodyPr/>
          <a:lstStyle/>
          <a:p>
            <a:fld id="{A61CCC69-6490-4C6D-851D-C7A9B1592E9D}" type="slidenum">
              <a:rPr lang="en-US" smtClean="0"/>
              <a:t>16</a:t>
            </a:fld>
            <a:endParaRPr lang="en-US"/>
          </a:p>
        </p:txBody>
      </p:sp>
    </p:spTree>
    <p:extLst>
      <p:ext uri="{BB962C8B-B14F-4D97-AF65-F5344CB8AC3E}">
        <p14:creationId xmlns:p14="http://schemas.microsoft.com/office/powerpoint/2010/main" val="4230883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has</a:t>
            </a:r>
            <a:r>
              <a:rPr lang="en-US" baseline="0" dirty="0" smtClean="0"/>
              <a:t> been changed since the barrier? Is it gone? If so, is it gone for good? Explain how this influenced history!</a:t>
            </a:r>
          </a:p>
          <a:p>
            <a:endParaRPr lang="en-US" baseline="0" dirty="0" smtClean="0"/>
          </a:p>
          <a:p>
            <a:r>
              <a:rPr lang="en-US" baseline="0" dirty="0" smtClean="0"/>
              <a:t>Live Aid–In 1985, all the top artists in the biz played in London and Philadelphia to raise money for victims of horrific famine in Africa. In 16 hours, the concert raised $80 million. This may not sound shocking to you know, but it was a HUGE DEAL then. Never before had musicians come together so successfully. Millions watched around the world and donated. It was all types of music, just a gathering of greatness never before seen.  </a:t>
            </a:r>
          </a:p>
          <a:p>
            <a:endParaRPr lang="en-US" baseline="0" dirty="0" smtClean="0"/>
          </a:p>
          <a:p>
            <a:r>
              <a:rPr lang="en-US" baseline="0" dirty="0" smtClean="0"/>
              <a:t>We broke down a wall that we didn’t even know what there! Ever since this historic musical charity event, there have been many more. It took one successful event to see what the entertainment industry is capable of. Since, there has been more benefit events for all kinds of charities, most notably for AIDS and natural disasters. This broke barriers not only in the music industry, but for all kinds of marketing and fundraising. </a:t>
            </a:r>
          </a:p>
          <a:p>
            <a:endParaRPr lang="en-US" baseline="0" dirty="0" smtClean="0"/>
          </a:p>
          <a:p>
            <a:r>
              <a:rPr lang="en-US" baseline="0" dirty="0" smtClean="0"/>
              <a:t>Think about Red Nose day at Walgreens. That is a nationwide event that brings in millions of dollars each year.</a:t>
            </a:r>
          </a:p>
          <a:p>
            <a:endParaRPr lang="en-US" baseline="0" dirty="0" smtClean="0"/>
          </a:p>
          <a:p>
            <a:r>
              <a:rPr lang="en-US" baseline="0" dirty="0" smtClean="0"/>
              <a:t>See all the directions you can go with music?? Research and explore your interests.. You’ll never know what you can find.</a:t>
            </a:r>
          </a:p>
          <a:p>
            <a:endParaRPr lang="en-US" baseline="0" dirty="0" smtClean="0"/>
          </a:p>
          <a:p>
            <a:endParaRPr lang="en-US" baseline="0" dirty="0" smtClean="0"/>
          </a:p>
          <a:p>
            <a:r>
              <a:rPr lang="en-US" baseline="0" dirty="0" smtClean="0"/>
              <a:t>But how to find out what has changed? How do you even find all this information? How did I know all this information? Do you want me to show my work?... Well that’s research!</a:t>
            </a:r>
            <a:endParaRPr lang="en-US" dirty="0"/>
          </a:p>
        </p:txBody>
      </p:sp>
      <p:sp>
        <p:nvSpPr>
          <p:cNvPr id="4" name="Slide Number Placeholder 3"/>
          <p:cNvSpPr>
            <a:spLocks noGrp="1"/>
          </p:cNvSpPr>
          <p:nvPr>
            <p:ph type="sldNum" sz="quarter" idx="10"/>
          </p:nvPr>
        </p:nvSpPr>
        <p:spPr/>
        <p:txBody>
          <a:bodyPr/>
          <a:lstStyle/>
          <a:p>
            <a:fld id="{A61CCC69-6490-4C6D-851D-C7A9B1592E9D}" type="slidenum">
              <a:rPr lang="en-US" smtClean="0"/>
              <a:t>17</a:t>
            </a:fld>
            <a:endParaRPr lang="en-US"/>
          </a:p>
        </p:txBody>
      </p:sp>
    </p:spTree>
    <p:extLst>
      <p:ext uri="{BB962C8B-B14F-4D97-AF65-F5344CB8AC3E}">
        <p14:creationId xmlns:p14="http://schemas.microsoft.com/office/powerpoint/2010/main" val="4230883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are you going to find all these sources? </a:t>
            </a:r>
          </a:p>
          <a:p>
            <a:endParaRPr lang="en-US" baseline="0" dirty="0" smtClean="0"/>
          </a:p>
          <a:p>
            <a:r>
              <a:rPr lang="en-US" baseline="0" dirty="0" smtClean="0"/>
              <a:t>First, start with a simple Google search to familiarize yourself with your topic– is it the one? If you are liking a particular topic, find a book about the general history. Librarians are great people to ask for help finding a book or information. Once you find a good book or reliable website, look at the bibliography– you can find more sources from there! </a:t>
            </a:r>
          </a:p>
          <a:p>
            <a:endParaRPr lang="en-US" baseline="0" dirty="0" smtClean="0"/>
          </a:p>
          <a:p>
            <a:r>
              <a:rPr lang="en-US" baseline="0" dirty="0" smtClean="0"/>
              <a:t>Also, don’t forget to keep asking questions! Whether it’s “why did this happen?” or “how do I find that?” keep digging for information or ask someone. Like I said, librarians have so much information and know the research process– let them help you! You are not an island, use people/libraries/books/websites as lifelines to help you.</a:t>
            </a:r>
          </a:p>
          <a:p>
            <a:endParaRPr lang="en-US" baseline="0" dirty="0" smtClean="0"/>
          </a:p>
          <a:p>
            <a:r>
              <a:rPr lang="en-US" baseline="0" dirty="0" smtClean="0"/>
              <a:t>Lastly, keep track of what you do. Think about it like leaving a trail of breadcrumbs for someone else to find (or you can go back to!) In the end you’ll have to put together your own bibliography, so it’s best to start right away. </a:t>
            </a:r>
            <a:endParaRPr lang="en-US" dirty="0"/>
          </a:p>
        </p:txBody>
      </p:sp>
      <p:sp>
        <p:nvSpPr>
          <p:cNvPr id="4" name="Slide Number Placeholder 3"/>
          <p:cNvSpPr>
            <a:spLocks noGrp="1"/>
          </p:cNvSpPr>
          <p:nvPr>
            <p:ph type="sldNum" sz="quarter" idx="10"/>
          </p:nvPr>
        </p:nvSpPr>
        <p:spPr/>
        <p:txBody>
          <a:bodyPr/>
          <a:lstStyle/>
          <a:p>
            <a:fld id="{A61CCC69-6490-4C6D-851D-C7A9B1592E9D}" type="slidenum">
              <a:rPr lang="en-US" smtClean="0"/>
              <a:t>18</a:t>
            </a:fld>
            <a:endParaRPr lang="en-US"/>
          </a:p>
        </p:txBody>
      </p:sp>
    </p:spTree>
    <p:extLst>
      <p:ext uri="{BB962C8B-B14F-4D97-AF65-F5344CB8AC3E}">
        <p14:creationId xmlns:p14="http://schemas.microsoft.com/office/powerpoint/2010/main" val="4230883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science or math you have to show how you got 4 as your answer. In history you have to do research to show that Thomas Jefferson was vegan (he wasn’t, and we know that because of research!)</a:t>
            </a:r>
          </a:p>
          <a:p>
            <a:r>
              <a:rPr lang="en-US" baseline="0" dirty="0"/>
              <a:t> </a:t>
            </a:r>
            <a:endParaRPr lang="en-US" baseline="0" dirty="0" smtClean="0"/>
          </a:p>
          <a:p>
            <a:r>
              <a:rPr lang="en-US" baseline="0" dirty="0" smtClean="0"/>
              <a:t>Historians divide research into two big pots. In one there is primary sources– anything created (or alive) at the time of the event! A journal written by someone, the newspaper, music, pictures, or something like that.</a:t>
            </a:r>
          </a:p>
          <a:p>
            <a:endParaRPr lang="en-US" baseline="0" dirty="0" smtClean="0"/>
          </a:p>
          <a:p>
            <a:r>
              <a:rPr lang="en-US" baseline="0" dirty="0" smtClean="0"/>
              <a:t>The second pot is secondary sources– anything not created from the time of the event. Usually a book written about the event by someone that was not there, a documentary or a website written by someone that was not alive at the time. Think of secondary sources like “second-hand” clothes. You were there to pick them out, but you still wear them and are affected by that purchase.</a:t>
            </a:r>
          </a:p>
        </p:txBody>
      </p:sp>
      <p:sp>
        <p:nvSpPr>
          <p:cNvPr id="4" name="Slide Number Placeholder 3"/>
          <p:cNvSpPr>
            <a:spLocks noGrp="1"/>
          </p:cNvSpPr>
          <p:nvPr>
            <p:ph type="sldNum" sz="quarter" idx="10"/>
          </p:nvPr>
        </p:nvSpPr>
        <p:spPr/>
        <p:txBody>
          <a:bodyPr/>
          <a:lstStyle/>
          <a:p>
            <a:fld id="{A61CCC69-6490-4C6D-851D-C7A9B1592E9D}" type="slidenum">
              <a:rPr lang="en-US" smtClean="0"/>
              <a:t>19</a:t>
            </a:fld>
            <a:endParaRPr lang="en-US"/>
          </a:p>
        </p:txBody>
      </p:sp>
    </p:spTree>
    <p:extLst>
      <p:ext uri="{BB962C8B-B14F-4D97-AF65-F5344CB8AC3E}">
        <p14:creationId xmlns:p14="http://schemas.microsoft.com/office/powerpoint/2010/main" val="4230883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NHD? A question</a:t>
            </a:r>
            <a:r>
              <a:rPr lang="en-US" baseline="0" dirty="0" smtClean="0"/>
              <a:t> you are all probably pondering.</a:t>
            </a:r>
            <a:endParaRPr lang="en-US" dirty="0" smtClean="0"/>
          </a:p>
          <a:p>
            <a:r>
              <a:rPr lang="en-US" dirty="0" smtClean="0"/>
              <a:t>NHD</a:t>
            </a:r>
            <a:r>
              <a:rPr lang="en-US" baseline="0" dirty="0" smtClean="0"/>
              <a:t> is a project done in all 50 US states and in several countries around the world! Each NHD student studies whatever history they want, researches, and makes a creative project. </a:t>
            </a:r>
          </a:p>
          <a:p>
            <a:endParaRPr lang="en-US" baseline="0" dirty="0" smtClean="0"/>
          </a:p>
          <a:p>
            <a:r>
              <a:rPr lang="en-US" baseline="0" dirty="0" smtClean="0"/>
              <a:t>That’ll be you!</a:t>
            </a:r>
            <a:endParaRPr lang="en-US" dirty="0"/>
          </a:p>
        </p:txBody>
      </p:sp>
      <p:sp>
        <p:nvSpPr>
          <p:cNvPr id="4" name="Slide Number Placeholder 3"/>
          <p:cNvSpPr>
            <a:spLocks noGrp="1"/>
          </p:cNvSpPr>
          <p:nvPr>
            <p:ph type="sldNum" sz="quarter" idx="10"/>
          </p:nvPr>
        </p:nvSpPr>
        <p:spPr/>
        <p:txBody>
          <a:bodyPr/>
          <a:lstStyle/>
          <a:p>
            <a:fld id="{A61CCC69-6490-4C6D-851D-C7A9B1592E9D}" type="slidenum">
              <a:rPr lang="en-US" smtClean="0"/>
              <a:t>2</a:t>
            </a:fld>
            <a:endParaRPr lang="en-US"/>
          </a:p>
        </p:txBody>
      </p:sp>
    </p:spTree>
    <p:extLst>
      <p:ext uri="{BB962C8B-B14F-4D97-AF65-F5344CB8AC3E}">
        <p14:creationId xmlns:p14="http://schemas.microsoft.com/office/powerpoint/2010/main" val="1229364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is really everywhere. You</a:t>
            </a:r>
            <a:r>
              <a:rPr lang="en-US" baseline="0" dirty="0" smtClean="0"/>
              <a:t> have probably researched and not even known it. And it’s not like a detective in crime shows tracking down evidence and solving murders– it’s not that dramatic. Research can be seemingly little things. For example:</a:t>
            </a:r>
          </a:p>
          <a:p>
            <a:endParaRPr lang="en-US" baseline="0" dirty="0" smtClean="0"/>
          </a:p>
          <a:p>
            <a:r>
              <a:rPr lang="en-US" baseline="0" dirty="0" smtClean="0"/>
              <a:t>How else are you going to pick your defensive line in Fantasy Football, or are you okay with just anyone… I think not.</a:t>
            </a:r>
          </a:p>
          <a:p>
            <a:endParaRPr lang="en-US" baseline="0" dirty="0" smtClean="0"/>
          </a:p>
          <a:p>
            <a:r>
              <a:rPr lang="en-US" baseline="0" dirty="0" smtClean="0"/>
              <a:t>Also, doctors are doing research every time they take your blood or check your temperature. They are trying to gain more evidence to find the answer of what is wrong.</a:t>
            </a:r>
          </a:p>
        </p:txBody>
      </p:sp>
      <p:sp>
        <p:nvSpPr>
          <p:cNvPr id="4" name="Slide Number Placeholder 3"/>
          <p:cNvSpPr>
            <a:spLocks noGrp="1"/>
          </p:cNvSpPr>
          <p:nvPr>
            <p:ph type="sldNum" sz="quarter" idx="10"/>
          </p:nvPr>
        </p:nvSpPr>
        <p:spPr/>
        <p:txBody>
          <a:bodyPr/>
          <a:lstStyle/>
          <a:p>
            <a:fld id="{A61CCC69-6490-4C6D-851D-C7A9B1592E9D}" type="slidenum">
              <a:rPr lang="en-US" smtClean="0"/>
              <a:t>20</a:t>
            </a:fld>
            <a:endParaRPr lang="en-US"/>
          </a:p>
        </p:txBody>
      </p:sp>
    </p:spTree>
    <p:extLst>
      <p:ext uri="{BB962C8B-B14F-4D97-AF65-F5344CB8AC3E}">
        <p14:creationId xmlns:p14="http://schemas.microsoft.com/office/powerpoint/2010/main" val="658075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go over some examples.</a:t>
            </a:r>
            <a:r>
              <a:rPr lang="en-US" baseline="0" dirty="0" smtClean="0"/>
              <a:t> Are these primary or secondary sources?</a:t>
            </a:r>
            <a:endParaRPr lang="en-US" dirty="0" smtClean="0"/>
          </a:p>
          <a:p>
            <a:r>
              <a:rPr lang="en-US" dirty="0" smtClean="0"/>
              <a:t>1/Weather</a:t>
            </a:r>
            <a:r>
              <a:rPr lang="en-US" baseline="0" dirty="0" smtClean="0"/>
              <a:t> broadcast. PRIMARY because it is live. It doesn’t matter that we are in Wisconsin and this is happening in Florida. This is live and thus a primary source.</a:t>
            </a:r>
          </a:p>
          <a:p>
            <a:r>
              <a:rPr lang="en-US" baseline="0" dirty="0" smtClean="0"/>
              <a:t>2/1812 War book. SECONDARY because it is about a war that happened 200 years ago and was published in 2016 by someone who was not there.</a:t>
            </a:r>
          </a:p>
          <a:p>
            <a:r>
              <a:rPr lang="en-US" baseline="0" dirty="0" smtClean="0"/>
              <a:t>3/NYT Titanic sinking. PRIMARY because this was created at the time of the event. It doesn’t matter that no one on the boat wrote it or it was not a European paper, it is a product of the time. </a:t>
            </a:r>
          </a:p>
          <a:p>
            <a:r>
              <a:rPr lang="en-US" baseline="0" dirty="0" smtClean="0"/>
              <a:t>4/Titanic the movie. SECONDARY because it was not created at the time of the event. It is a recreation of the event with “what they think happened” combined with research and Hollywood drama. Not the best thing to cite.</a:t>
            </a:r>
            <a:endParaRPr lang="en-US" dirty="0"/>
          </a:p>
        </p:txBody>
      </p:sp>
      <p:sp>
        <p:nvSpPr>
          <p:cNvPr id="4" name="Slide Number Placeholder 3"/>
          <p:cNvSpPr>
            <a:spLocks noGrp="1"/>
          </p:cNvSpPr>
          <p:nvPr>
            <p:ph type="sldNum" sz="quarter" idx="10"/>
          </p:nvPr>
        </p:nvSpPr>
        <p:spPr/>
        <p:txBody>
          <a:bodyPr/>
          <a:lstStyle/>
          <a:p>
            <a:fld id="{A61CCC69-6490-4C6D-851D-C7A9B1592E9D}" type="slidenum">
              <a:rPr lang="en-US" smtClean="0"/>
              <a:t>21</a:t>
            </a:fld>
            <a:endParaRPr lang="en-US"/>
          </a:p>
        </p:txBody>
      </p:sp>
    </p:spTree>
    <p:extLst>
      <p:ext uri="{BB962C8B-B14F-4D97-AF65-F5344CB8AC3E}">
        <p14:creationId xmlns:p14="http://schemas.microsoft.com/office/powerpoint/2010/main" val="3943463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Alright, so how</a:t>
            </a:r>
            <a:r>
              <a:rPr lang="en-US" baseline="0" dirty="0" smtClean="0"/>
              <a:t> will this all come together?</a:t>
            </a:r>
          </a:p>
          <a:p>
            <a:endParaRPr lang="en-US" baseline="0" dirty="0" smtClean="0"/>
          </a:p>
          <a:p>
            <a:r>
              <a:rPr lang="en-US" baseline="0" dirty="0" smtClean="0"/>
              <a:t>You get to choose in which format you want to display your project, but first there are some things to consider:</a:t>
            </a:r>
          </a:p>
          <a:p>
            <a:endParaRPr lang="en-US" baseline="0" dirty="0" smtClean="0"/>
          </a:p>
          <a:p>
            <a:r>
              <a:rPr lang="en-US" baseline="0" dirty="0" smtClean="0"/>
              <a:t>First, think about your strengths! Are you artistic in the sense that you like glue sticks and color patterns? Or do you like video editing? That will help you decide whether or not to do a documentary versus an exhibit board or one of the other categories. </a:t>
            </a:r>
          </a:p>
          <a:p>
            <a:endParaRPr lang="en-US" baseline="0" dirty="0" smtClean="0"/>
          </a:p>
          <a:p>
            <a:r>
              <a:rPr lang="en-US" baseline="0" dirty="0" smtClean="0"/>
              <a:t>Also, do you want to work by yourself or in a group? A teacher once said to think about yourself as a ship– it’s a good idea to bring extra sails. Sails are great for you because they work hard to move you forward and makes your ship faster, more efficient and more enjoyable. However a poor decision is carrying anchors. Anchors don’t help you move forward and they weight you down. They do minimal effort. Just think about that before picking your group… and remember: if you sail alone, the boat sails easily.</a:t>
            </a:r>
            <a:endParaRPr lang="en-US" dirty="0"/>
          </a:p>
        </p:txBody>
      </p:sp>
      <p:sp>
        <p:nvSpPr>
          <p:cNvPr id="4" name="Slide Number Placeholder 3"/>
          <p:cNvSpPr>
            <a:spLocks noGrp="1"/>
          </p:cNvSpPr>
          <p:nvPr>
            <p:ph type="sldNum" sz="quarter" idx="10"/>
          </p:nvPr>
        </p:nvSpPr>
        <p:spPr/>
        <p:txBody>
          <a:bodyPr/>
          <a:lstStyle/>
          <a:p>
            <a:fld id="{A61CCC69-6490-4C6D-851D-C7A9B1592E9D}" type="slidenum">
              <a:rPr lang="en-US" smtClean="0"/>
              <a:t>22</a:t>
            </a:fld>
            <a:endParaRPr lang="en-US"/>
          </a:p>
        </p:txBody>
      </p:sp>
    </p:spTree>
    <p:extLst>
      <p:ext uri="{BB962C8B-B14F-4D97-AF65-F5344CB8AC3E}">
        <p14:creationId xmlns:p14="http://schemas.microsoft.com/office/powerpoint/2010/main" val="4230883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is exhibit. This</a:t>
            </a:r>
            <a:r>
              <a:rPr lang="en-US" baseline="0" dirty="0" smtClean="0"/>
              <a:t> category is for students who like working with creative design which means you enjoy gluing images on a board and making your exhibit appealing. Think of when you visit a museum and see the exhibit halls, you want people to feel comfortable approaching your board to read and learn.</a:t>
            </a:r>
          </a:p>
          <a:p>
            <a:endParaRPr lang="en-US" baseline="0" dirty="0" smtClean="0"/>
          </a:p>
          <a:p>
            <a:r>
              <a:rPr lang="en-US" baseline="0" dirty="0" smtClean="0"/>
              <a:t>This is a good category if you have a lot of pictures. Ancient Greek topics don’t have a variety of images, so think about that when picking your topic. This is a tough category because you only have 500 words to work with. Of course you can add quotes, but the point is that you only have 500 words to teach your reader everything you want them to know about your topic. That’s not a lot.</a:t>
            </a:r>
          </a:p>
          <a:p>
            <a:endParaRPr lang="en-US" baseline="0" dirty="0" smtClean="0"/>
          </a:p>
          <a:p>
            <a:r>
              <a:rPr lang="en-US" baseline="0" dirty="0" smtClean="0"/>
              <a:t>Something to keep in mind if you want to compete, this is the most popular category! We have large exhibit halls.</a:t>
            </a:r>
            <a:endParaRPr lang="en-US" dirty="0"/>
          </a:p>
        </p:txBody>
      </p:sp>
      <p:sp>
        <p:nvSpPr>
          <p:cNvPr id="4" name="Slide Number Placeholder 3"/>
          <p:cNvSpPr>
            <a:spLocks noGrp="1"/>
          </p:cNvSpPr>
          <p:nvPr>
            <p:ph type="sldNum" sz="quarter" idx="10"/>
          </p:nvPr>
        </p:nvSpPr>
        <p:spPr/>
        <p:txBody>
          <a:bodyPr/>
          <a:lstStyle/>
          <a:p>
            <a:fld id="{A61CCC69-6490-4C6D-851D-C7A9B1592E9D}" type="slidenum">
              <a:rPr lang="en-US" smtClean="0"/>
              <a:t>23</a:t>
            </a:fld>
            <a:endParaRPr lang="en-US"/>
          </a:p>
        </p:txBody>
      </p:sp>
    </p:spTree>
    <p:extLst>
      <p:ext uri="{BB962C8B-B14F-4D97-AF65-F5344CB8AC3E}">
        <p14:creationId xmlns:p14="http://schemas.microsoft.com/office/powerpoint/2010/main" val="4230883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Documentaries are fun if you like to edit video, but some people find it to be too much work compiling pictures and</a:t>
            </a:r>
            <a:r>
              <a:rPr lang="en-US" baseline="0" dirty="0" smtClean="0"/>
              <a:t> footage or they just don’t like the sound of their voice (but you won’t be judged by the sound of your voice!)</a:t>
            </a:r>
          </a:p>
          <a:p>
            <a:endParaRPr lang="en-US" baseline="0" dirty="0" smtClean="0"/>
          </a:p>
          <a:p>
            <a:r>
              <a:rPr lang="en-US" baseline="0" dirty="0" smtClean="0"/>
              <a:t>Before selecting documentary, check to see if you have the right software to do a documentary. iMovie is popular but there are other great types for a small fee or some Library Media Centers have equipment and software you can use. Ask around or ask the NHD in WI office!</a:t>
            </a:r>
          </a:p>
          <a:p>
            <a:endParaRPr lang="en-US" baseline="0" dirty="0" smtClean="0"/>
          </a:p>
          <a:p>
            <a:r>
              <a:rPr lang="en-US" baseline="0" dirty="0" smtClean="0"/>
              <a:t>For documentaries, you get 10 minutes to say what you want to say and it is also a very visual category. Again, a documentary is not the best category if your topic does not have any video footage. Really think about how you want to engage your audience.</a:t>
            </a:r>
          </a:p>
          <a:p>
            <a:endParaRPr lang="en-US" baseline="0" dirty="0" smtClean="0"/>
          </a:p>
          <a:p>
            <a:r>
              <a:rPr lang="en-US" baseline="0" dirty="0" smtClean="0"/>
              <a:t>One note I will say about that is to mention your thesis or your argument early and refer back to it throughout! Although you will know every piece, your audience is seeing it for the first time so be sure to help them out. Think of when someone is telling a story and talking really fast it’s hard to catch up. There are great examples online to look up from across the country. People make it their own and add their own creative style.</a:t>
            </a:r>
            <a:endParaRPr lang="en-US" dirty="0"/>
          </a:p>
        </p:txBody>
      </p:sp>
      <p:sp>
        <p:nvSpPr>
          <p:cNvPr id="4" name="Slide Number Placeholder 3"/>
          <p:cNvSpPr>
            <a:spLocks noGrp="1"/>
          </p:cNvSpPr>
          <p:nvPr>
            <p:ph type="sldNum" sz="quarter" idx="10"/>
          </p:nvPr>
        </p:nvSpPr>
        <p:spPr/>
        <p:txBody>
          <a:bodyPr/>
          <a:lstStyle/>
          <a:p>
            <a:fld id="{A61CCC69-6490-4C6D-851D-C7A9B1592E9D}" type="slidenum">
              <a:rPr lang="en-US" smtClean="0"/>
              <a:t>24</a:t>
            </a:fld>
            <a:endParaRPr lang="en-US"/>
          </a:p>
        </p:txBody>
      </p:sp>
    </p:spTree>
    <p:extLst>
      <p:ext uri="{BB962C8B-B14F-4D97-AF65-F5344CB8AC3E}">
        <p14:creationId xmlns:p14="http://schemas.microsoft.com/office/powerpoint/2010/main" val="4230883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roll by this topic choice, it is a great option! Whether or not you enjoy writing, a paper</a:t>
            </a:r>
            <a:r>
              <a:rPr lang="en-US" baseline="0" dirty="0" smtClean="0"/>
              <a:t> allows you to speak to your reader in a unique way. The organization is simple, you don’t have to pick out colors or have lots of images– it’s just you and your reader; what do you want them to know?</a:t>
            </a:r>
          </a:p>
          <a:p>
            <a:endParaRPr lang="en-US" baseline="0" dirty="0" smtClean="0"/>
          </a:p>
          <a:p>
            <a:r>
              <a:rPr lang="en-US" baseline="0" dirty="0" smtClean="0"/>
              <a:t>You get a lot of space to write out your ideas (1,500-2,500) and it is much easier to give feedback on papers because it is simple– all your work is right there. It is not spread across multiple pages or you have to rewind. </a:t>
            </a:r>
          </a:p>
          <a:p>
            <a:endParaRPr lang="en-US" baseline="0" dirty="0" smtClean="0"/>
          </a:p>
          <a:p>
            <a:r>
              <a:rPr lang="en-US" baseline="0" dirty="0" smtClean="0"/>
              <a:t>Papers can only be done individual because it is hard to write a paper in a group! Many examples are online, check them out!</a:t>
            </a:r>
            <a:endParaRPr lang="en-US" dirty="0"/>
          </a:p>
        </p:txBody>
      </p:sp>
      <p:sp>
        <p:nvSpPr>
          <p:cNvPr id="4" name="Slide Number Placeholder 3"/>
          <p:cNvSpPr>
            <a:spLocks noGrp="1"/>
          </p:cNvSpPr>
          <p:nvPr>
            <p:ph type="sldNum" sz="quarter" idx="10"/>
          </p:nvPr>
        </p:nvSpPr>
        <p:spPr/>
        <p:txBody>
          <a:bodyPr/>
          <a:lstStyle/>
          <a:p>
            <a:fld id="{A61CCC69-6490-4C6D-851D-C7A9B1592E9D}" type="slidenum">
              <a:rPr lang="en-US" smtClean="0"/>
              <a:t>25</a:t>
            </a:fld>
            <a:endParaRPr lang="en-US"/>
          </a:p>
        </p:txBody>
      </p:sp>
    </p:spTree>
    <p:extLst>
      <p:ext uri="{BB962C8B-B14F-4D97-AF65-F5344CB8AC3E}">
        <p14:creationId xmlns:p14="http://schemas.microsoft.com/office/powerpoint/2010/main" val="4230883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a website, you have to work entirely online. Building the navigation buttons, drawing and dragging in text boxes– is that something you enjoy?</a:t>
            </a:r>
          </a:p>
          <a:p>
            <a:endParaRPr lang="en-US" baseline="0" dirty="0" smtClean="0"/>
          </a:p>
          <a:p>
            <a:r>
              <a:rPr lang="en-US" baseline="0" dirty="0" smtClean="0"/>
              <a:t>You can still be creative like an exhibit with formatting, but you get more words like a paper! NHD students who do a website </a:t>
            </a:r>
            <a:r>
              <a:rPr lang="en-US" i="1" baseline="0" dirty="0" smtClean="0"/>
              <a:t>have </a:t>
            </a:r>
            <a:r>
              <a:rPr lang="en-US" i="0" baseline="0" dirty="0" smtClean="0"/>
              <a:t>to use the special NHD platform</a:t>
            </a:r>
          </a:p>
          <a:p>
            <a:endParaRPr lang="en-US" i="0" baseline="0" dirty="0" smtClean="0"/>
          </a:p>
          <a:p>
            <a:r>
              <a:rPr lang="en-US" i="0" baseline="0" dirty="0" smtClean="0"/>
              <a:t>Check online for some examples!</a:t>
            </a:r>
            <a:endParaRPr lang="en-US" dirty="0"/>
          </a:p>
        </p:txBody>
      </p:sp>
      <p:sp>
        <p:nvSpPr>
          <p:cNvPr id="4" name="Slide Number Placeholder 3"/>
          <p:cNvSpPr>
            <a:spLocks noGrp="1"/>
          </p:cNvSpPr>
          <p:nvPr>
            <p:ph type="sldNum" sz="quarter" idx="10"/>
          </p:nvPr>
        </p:nvSpPr>
        <p:spPr/>
        <p:txBody>
          <a:bodyPr/>
          <a:lstStyle/>
          <a:p>
            <a:fld id="{A61CCC69-6490-4C6D-851D-C7A9B1592E9D}" type="slidenum">
              <a:rPr lang="en-US" smtClean="0"/>
              <a:t>26</a:t>
            </a:fld>
            <a:endParaRPr lang="en-US"/>
          </a:p>
        </p:txBody>
      </p:sp>
    </p:spTree>
    <p:extLst>
      <p:ext uri="{BB962C8B-B14F-4D97-AF65-F5344CB8AC3E}">
        <p14:creationId xmlns:p14="http://schemas.microsoft.com/office/powerpoint/2010/main" val="4230883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want to do a performance, ask if you like speaking in front of people or want to get better! Another thing to ask yourself is if you really </a:t>
            </a:r>
            <a:r>
              <a:rPr lang="en-US" baseline="0" dirty="0" err="1" smtClean="0"/>
              <a:t>really</a:t>
            </a:r>
            <a:r>
              <a:rPr lang="en-US" baseline="0" dirty="0" smtClean="0"/>
              <a:t> want to win… performances historically have the lowest participation rates. Some contests there was 1 or 0 entries. Just something to think about! </a:t>
            </a:r>
          </a:p>
          <a:p>
            <a:endParaRPr lang="en-US" baseline="0" dirty="0" smtClean="0"/>
          </a:p>
          <a:p>
            <a:r>
              <a:rPr lang="en-US" baseline="0" dirty="0" smtClean="0"/>
              <a:t>In general, you have to craft a historical argument in 10 minutes. Props are not required, but they can be helpful. They costumes can be as simple as the gals on the left or extreme as on the right– both were National Finalists! The key is that you can’t get swept up in the theatrical aspect, you still have to make an argument. That usually looks like, “Hi! I’m President Nixon and I’m here to tell you to vote!” Just get right to it!</a:t>
            </a:r>
          </a:p>
          <a:p>
            <a:endParaRPr lang="en-US" baseline="0" dirty="0" smtClean="0"/>
          </a:p>
          <a:p>
            <a:r>
              <a:rPr lang="en-US" baseline="0" dirty="0" smtClean="0"/>
              <a:t>Watch the examples online!</a:t>
            </a:r>
            <a:endParaRPr lang="en-US" dirty="0"/>
          </a:p>
        </p:txBody>
      </p:sp>
      <p:sp>
        <p:nvSpPr>
          <p:cNvPr id="4" name="Slide Number Placeholder 3"/>
          <p:cNvSpPr>
            <a:spLocks noGrp="1"/>
          </p:cNvSpPr>
          <p:nvPr>
            <p:ph type="sldNum" sz="quarter" idx="10"/>
          </p:nvPr>
        </p:nvSpPr>
        <p:spPr/>
        <p:txBody>
          <a:bodyPr/>
          <a:lstStyle/>
          <a:p>
            <a:fld id="{A61CCC69-6490-4C6D-851D-C7A9B1592E9D}" type="slidenum">
              <a:rPr lang="en-US" smtClean="0"/>
              <a:t>27</a:t>
            </a:fld>
            <a:endParaRPr lang="en-US"/>
          </a:p>
        </p:txBody>
      </p:sp>
    </p:spTree>
    <p:extLst>
      <p:ext uri="{BB962C8B-B14F-4D97-AF65-F5344CB8AC3E}">
        <p14:creationId xmlns:p14="http://schemas.microsoft.com/office/powerpoint/2010/main" val="4230883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that research I mentioned? You have to show your work in the form of an annotated bibliography. </a:t>
            </a:r>
          </a:p>
          <a:p>
            <a:endParaRPr lang="en-US" baseline="0" dirty="0" smtClean="0"/>
          </a:p>
          <a:p>
            <a:r>
              <a:rPr lang="en-US" baseline="0" dirty="0" smtClean="0"/>
              <a:t>Annotated means you write a little about each source. Bibliography means you give credit to the source that helped you and make the citation clear so someone could find the same information you did!</a:t>
            </a:r>
          </a:p>
          <a:p>
            <a:endParaRPr lang="en-US" baseline="0" dirty="0" smtClean="0"/>
          </a:p>
          <a:p>
            <a:r>
              <a:rPr lang="en-US" baseline="0" dirty="0" smtClean="0"/>
              <a:t>A Process Paper is needed if you decide to compete. A simple 500 words about your project. Just something to think about– and FYI, papers don’t have to write one!</a:t>
            </a:r>
          </a:p>
          <a:p>
            <a:endParaRPr lang="en-US" baseline="0" dirty="0" smtClean="0"/>
          </a:p>
          <a:p>
            <a:r>
              <a:rPr lang="en-US" baseline="0" dirty="0" smtClean="0"/>
              <a:t>More about competition…</a:t>
            </a:r>
            <a:endParaRPr lang="en-US" dirty="0"/>
          </a:p>
        </p:txBody>
      </p:sp>
      <p:sp>
        <p:nvSpPr>
          <p:cNvPr id="4" name="Slide Number Placeholder 3"/>
          <p:cNvSpPr>
            <a:spLocks noGrp="1"/>
          </p:cNvSpPr>
          <p:nvPr>
            <p:ph type="sldNum" sz="quarter" idx="10"/>
          </p:nvPr>
        </p:nvSpPr>
        <p:spPr/>
        <p:txBody>
          <a:bodyPr/>
          <a:lstStyle/>
          <a:p>
            <a:fld id="{A61CCC69-6490-4C6D-851D-C7A9B1592E9D}" type="slidenum">
              <a:rPr lang="en-US" smtClean="0"/>
              <a:t>28</a:t>
            </a:fld>
            <a:endParaRPr lang="en-US"/>
          </a:p>
        </p:txBody>
      </p:sp>
    </p:spTree>
    <p:extLst>
      <p:ext uri="{BB962C8B-B14F-4D97-AF65-F5344CB8AC3E}">
        <p14:creationId xmlns:p14="http://schemas.microsoft.com/office/powerpoint/2010/main" val="4230883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enter your projects into competition! You don’t have to have a school contest, but some do. </a:t>
            </a:r>
          </a:p>
          <a:p>
            <a:endParaRPr lang="en-US" baseline="0" dirty="0" smtClean="0"/>
          </a:p>
          <a:p>
            <a:r>
              <a:rPr lang="en-US" baseline="0" dirty="0" smtClean="0"/>
              <a:t>The starting point are regional contests– we have 7 across the state and you can check yours online. The top 3 in each category advance to the state competition at UW Madison. The top 2 at state advance to the National competition in Washington DC at the University of Maryland.</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really want to stress that it is OPTIONAL!! Doing an NHD project is an achievement in itself. If you do plan to compete, there is a contest rule book  online you should read because it contains specific rules for each category. But seriously, you are already a stronger researcher, writer and creator by completing a project. Competition and “winning” is gravy. </a:t>
            </a:r>
          </a:p>
          <a:p>
            <a:endParaRPr lang="en-US" dirty="0"/>
          </a:p>
        </p:txBody>
      </p:sp>
      <p:sp>
        <p:nvSpPr>
          <p:cNvPr id="4" name="Slide Number Placeholder 3"/>
          <p:cNvSpPr>
            <a:spLocks noGrp="1"/>
          </p:cNvSpPr>
          <p:nvPr>
            <p:ph type="sldNum" sz="quarter" idx="10"/>
          </p:nvPr>
        </p:nvSpPr>
        <p:spPr/>
        <p:txBody>
          <a:bodyPr/>
          <a:lstStyle/>
          <a:p>
            <a:fld id="{A61CCC69-6490-4C6D-851D-C7A9B1592E9D}" type="slidenum">
              <a:rPr lang="en-US" smtClean="0"/>
              <a:t>29</a:t>
            </a:fld>
            <a:endParaRPr lang="en-US"/>
          </a:p>
        </p:txBody>
      </p:sp>
    </p:spTree>
    <p:extLst>
      <p:ext uri="{BB962C8B-B14F-4D97-AF65-F5344CB8AC3E}">
        <p14:creationId xmlns:p14="http://schemas.microsoft.com/office/powerpoint/2010/main" val="81398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a:t>
            </a:r>
            <a:r>
              <a:rPr lang="en-US" baseline="0" dirty="0" smtClean="0"/>
              <a:t> of NHD as studying history with a twist because each year there is a theme all students must relate to. It’s a way of thinking about history from a new perspective. Most people think of history as memorizing dates, people and events, but with a theme NHD is trying to encourage more of you own analysis and think about facts with a new lens. </a:t>
            </a:r>
          </a:p>
          <a:p>
            <a:endParaRPr lang="en-US" baseline="0" dirty="0" smtClean="0"/>
          </a:p>
          <a:p>
            <a:r>
              <a:rPr lang="en-US" baseline="0" dirty="0" smtClean="0"/>
              <a:t>This year it is “Breaking Barriers in History.” This is a BRAND NEW theme and has never been used before, so get creative! There are all sorts of barriers whether you think physical (like climbing Mt. Everest) or figurative (like being the first Female President). Theme connection is VERY important in an NHD project, so pick wisely!</a:t>
            </a:r>
          </a:p>
          <a:p>
            <a:endParaRPr lang="en-US" baseline="0" dirty="0" smtClean="0"/>
          </a:p>
          <a:p>
            <a:r>
              <a:rPr lang="en-US" baseline="0" dirty="0" smtClean="0"/>
              <a:t>Oh- and the “in History” is a friendly reminder to place your topic in historical context. Don’t just talk about Rosa Parks and forget to mention the Civil Rights movement, </a:t>
            </a:r>
            <a:r>
              <a:rPr lang="en-US" baseline="0" dirty="0" err="1" smtClean="0"/>
              <a:t>ya</a:t>
            </a:r>
            <a:r>
              <a:rPr lang="en-US" baseline="0" dirty="0" smtClean="0"/>
              <a:t> know?</a:t>
            </a:r>
            <a:endParaRPr lang="en-US" dirty="0"/>
          </a:p>
        </p:txBody>
      </p:sp>
      <p:sp>
        <p:nvSpPr>
          <p:cNvPr id="4" name="Slide Number Placeholder 3"/>
          <p:cNvSpPr>
            <a:spLocks noGrp="1"/>
          </p:cNvSpPr>
          <p:nvPr>
            <p:ph type="sldNum" sz="quarter" idx="10"/>
          </p:nvPr>
        </p:nvSpPr>
        <p:spPr/>
        <p:txBody>
          <a:bodyPr/>
          <a:lstStyle/>
          <a:p>
            <a:fld id="{A61CCC69-6490-4C6D-851D-C7A9B1592E9D}" type="slidenum">
              <a:rPr lang="en-US" smtClean="0"/>
              <a:t>3</a:t>
            </a:fld>
            <a:endParaRPr lang="en-US"/>
          </a:p>
        </p:txBody>
      </p:sp>
    </p:spTree>
    <p:extLst>
      <p:ext uri="{BB962C8B-B14F-4D97-AF65-F5344CB8AC3E}">
        <p14:creationId xmlns:p14="http://schemas.microsoft.com/office/powerpoint/2010/main" val="4230883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people questions!</a:t>
            </a:r>
            <a:r>
              <a:rPr lang="en-US" baseline="0" dirty="0" smtClean="0"/>
              <a:t> Ask what their favorite history is or if they know about the history you are interested in. You can find leads to sources, topic ideas, or connections for interviews! </a:t>
            </a:r>
          </a:p>
          <a:p>
            <a:endParaRPr lang="en-US" baseline="0" dirty="0" smtClean="0"/>
          </a:p>
          <a:p>
            <a:r>
              <a:rPr lang="en-US" baseline="0" dirty="0" smtClean="0"/>
              <a:t>Also, ask the NHD in WI office questions! They are open to all questions big and small.</a:t>
            </a:r>
            <a:endParaRPr lang="en-US" dirty="0"/>
          </a:p>
        </p:txBody>
      </p:sp>
      <p:sp>
        <p:nvSpPr>
          <p:cNvPr id="4" name="Slide Number Placeholder 3"/>
          <p:cNvSpPr>
            <a:spLocks noGrp="1"/>
          </p:cNvSpPr>
          <p:nvPr>
            <p:ph type="sldNum" sz="quarter" idx="10"/>
          </p:nvPr>
        </p:nvSpPr>
        <p:spPr/>
        <p:txBody>
          <a:bodyPr/>
          <a:lstStyle/>
          <a:p>
            <a:fld id="{A61CCC69-6490-4C6D-851D-C7A9B1592E9D}" type="slidenum">
              <a:rPr lang="en-US" smtClean="0"/>
              <a:t>30</a:t>
            </a:fld>
            <a:endParaRPr lang="en-US"/>
          </a:p>
        </p:txBody>
      </p:sp>
    </p:spTree>
    <p:extLst>
      <p:ext uri="{BB962C8B-B14F-4D97-AF65-F5344CB8AC3E}">
        <p14:creationId xmlns:p14="http://schemas.microsoft.com/office/powerpoint/2010/main" val="4230883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get into the theme, and really</a:t>
            </a:r>
            <a:r>
              <a:rPr lang="en-US" baseline="0" dirty="0" smtClean="0"/>
              <a:t> go back to basics.</a:t>
            </a:r>
          </a:p>
          <a:p>
            <a:endParaRPr lang="en-US" baseline="0" dirty="0" smtClean="0"/>
          </a:p>
          <a:p>
            <a:r>
              <a:rPr lang="en-US" baseline="0" dirty="0" smtClean="0"/>
              <a:t>Start with the first word: breaking. Who can give me a definition? </a:t>
            </a:r>
          </a:p>
          <a:p>
            <a:endParaRPr lang="en-US" baseline="0" dirty="0" smtClean="0"/>
          </a:p>
          <a:p>
            <a:r>
              <a:rPr lang="en-US" baseline="0" dirty="0" smtClean="0"/>
              <a:t>The specific definition is… (Listed)</a:t>
            </a:r>
            <a:r>
              <a:rPr lang="en-US" baseline="0" dirty="0"/>
              <a:t> </a:t>
            </a:r>
            <a:r>
              <a:rPr lang="en-US" baseline="0" dirty="0" smtClean="0"/>
              <a:t>Now for some examples?</a:t>
            </a:r>
          </a:p>
          <a:p>
            <a:endParaRPr lang="en-US" baseline="0" dirty="0" smtClean="0"/>
          </a:p>
          <a:p>
            <a:r>
              <a:rPr lang="en-US" baseline="0" dirty="0" smtClean="0"/>
              <a:t>I thought of someone who broke a promise– whether a national oath or even among friends: it’s a break. There’s also a clear break of law whenever someone goes on someone else’s property, and then the good kind of break: break a record in triple jump or most runs in a baseball game. Break can mean a lot of things! </a:t>
            </a:r>
          </a:p>
          <a:p>
            <a:endParaRPr lang="en-US" baseline="0" dirty="0" smtClean="0"/>
          </a:p>
          <a:p>
            <a:r>
              <a:rPr lang="en-US" baseline="0" dirty="0" smtClean="0"/>
              <a:t>Ok, now onto the other word…</a:t>
            </a:r>
          </a:p>
        </p:txBody>
      </p:sp>
      <p:sp>
        <p:nvSpPr>
          <p:cNvPr id="4" name="Slide Number Placeholder 3"/>
          <p:cNvSpPr>
            <a:spLocks noGrp="1"/>
          </p:cNvSpPr>
          <p:nvPr>
            <p:ph type="sldNum" sz="quarter" idx="10"/>
          </p:nvPr>
        </p:nvSpPr>
        <p:spPr/>
        <p:txBody>
          <a:bodyPr/>
          <a:lstStyle/>
          <a:p>
            <a:fld id="{A61CCC69-6490-4C6D-851D-C7A9B1592E9D}" type="slidenum">
              <a:rPr lang="en-US" smtClean="0"/>
              <a:t>4</a:t>
            </a:fld>
            <a:endParaRPr lang="en-US"/>
          </a:p>
        </p:txBody>
      </p:sp>
    </p:spTree>
    <p:extLst>
      <p:ext uri="{BB962C8B-B14F-4D97-AF65-F5344CB8AC3E}">
        <p14:creationId xmlns:p14="http://schemas.microsoft.com/office/powerpoint/2010/main" val="4230883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how would</a:t>
            </a:r>
            <a:r>
              <a:rPr lang="en-US" baseline="0" dirty="0" smtClean="0"/>
              <a:t> you describe a barrier?</a:t>
            </a:r>
          </a:p>
          <a:p>
            <a:endParaRPr lang="en-US" baseline="0" dirty="0" smtClean="0"/>
          </a:p>
          <a:p>
            <a:r>
              <a:rPr lang="en-US" baseline="0" dirty="0" smtClean="0"/>
              <a:t>The most basic way to explain a barrier is something in the way. Again, this can mean A LOT of things!</a:t>
            </a:r>
          </a:p>
          <a:p>
            <a:endParaRPr lang="en-US" baseline="0" dirty="0" smtClean="0"/>
          </a:p>
          <a:p>
            <a:r>
              <a:rPr lang="en-US" baseline="0" dirty="0" smtClean="0"/>
              <a:t>Are we talking physically (like a fence, that someone would trespass)? Are we talking about an invisible barrier like language (a German speaker trying to understand a French speaker)? Or both? A law is a visible document that tells you that you can or cannot do something. Of course, people can break that barrier (violate the law) easier than hopping a fence– but it’s STILL A BARRIER!</a:t>
            </a:r>
          </a:p>
          <a:p>
            <a:endParaRPr lang="en-US" baseline="0" dirty="0" smtClean="0"/>
          </a:p>
          <a:p>
            <a:r>
              <a:rPr lang="en-US" baseline="0" dirty="0" smtClean="0"/>
              <a:t>This can get tricky, but I’m here to tell you it is all about perspective… for example…</a:t>
            </a:r>
            <a:endParaRPr lang="en-US" dirty="0" smtClean="0"/>
          </a:p>
        </p:txBody>
      </p:sp>
      <p:sp>
        <p:nvSpPr>
          <p:cNvPr id="4" name="Slide Number Placeholder 3"/>
          <p:cNvSpPr>
            <a:spLocks noGrp="1"/>
          </p:cNvSpPr>
          <p:nvPr>
            <p:ph type="sldNum" sz="quarter" idx="10"/>
          </p:nvPr>
        </p:nvSpPr>
        <p:spPr/>
        <p:txBody>
          <a:bodyPr/>
          <a:lstStyle/>
          <a:p>
            <a:fld id="{A61CCC69-6490-4C6D-851D-C7A9B1592E9D}" type="slidenum">
              <a:rPr lang="en-US" smtClean="0"/>
              <a:t>5</a:t>
            </a:fld>
            <a:endParaRPr lang="en-US"/>
          </a:p>
        </p:txBody>
      </p:sp>
    </p:spTree>
    <p:extLst>
      <p:ext uri="{BB962C8B-B14F-4D97-AF65-F5344CB8AC3E}">
        <p14:creationId xmlns:p14="http://schemas.microsoft.com/office/powerpoint/2010/main" val="4230883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Are all barriers bad? </a:t>
            </a:r>
          </a:p>
          <a:p>
            <a:endParaRPr lang="en-US" baseline="0" dirty="0" smtClean="0"/>
          </a:p>
          <a:p>
            <a:r>
              <a:rPr lang="en-US" baseline="0" dirty="0" smtClean="0"/>
              <a:t>NO! </a:t>
            </a:r>
          </a:p>
          <a:p>
            <a:endParaRPr lang="en-US" baseline="0" dirty="0" smtClean="0"/>
          </a:p>
          <a:p>
            <a:r>
              <a:rPr lang="en-US" baseline="0" dirty="0" smtClean="0"/>
              <a:t>Some barriers are made to protect people. For example, this sign warns there is danger ahead. I’m glad this barrier exists! Another safety barrier are drivers tests. If you already have your license or wish to get one, there is a drivers test before you get your actual license to make sure you are ready for the road. Another good barrier to have!</a:t>
            </a:r>
          </a:p>
          <a:p>
            <a:endParaRPr lang="en-US" baseline="0" dirty="0" smtClean="0"/>
          </a:p>
          <a:p>
            <a:r>
              <a:rPr lang="en-US" baseline="0" dirty="0" smtClean="0"/>
              <a:t>If you decide to go to college, or when you apply for a job, you will have to fill out an application to see if you are a good fit for that role. It is a barrier to getting accepted, but a worthwhile process!</a:t>
            </a:r>
          </a:p>
          <a:p>
            <a:endParaRPr lang="en-US" baseline="0" dirty="0" smtClean="0"/>
          </a:p>
          <a:p>
            <a:r>
              <a:rPr lang="en-US" baseline="0" dirty="0" smtClean="0"/>
              <a:t>Let’s keep thinking about barriers…</a:t>
            </a:r>
          </a:p>
        </p:txBody>
      </p:sp>
      <p:sp>
        <p:nvSpPr>
          <p:cNvPr id="4" name="Slide Number Placeholder 3"/>
          <p:cNvSpPr>
            <a:spLocks noGrp="1"/>
          </p:cNvSpPr>
          <p:nvPr>
            <p:ph type="sldNum" sz="quarter" idx="10"/>
          </p:nvPr>
        </p:nvSpPr>
        <p:spPr/>
        <p:txBody>
          <a:bodyPr/>
          <a:lstStyle/>
          <a:p>
            <a:fld id="{A61CCC69-6490-4C6D-851D-C7A9B1592E9D}" type="slidenum">
              <a:rPr lang="en-US" smtClean="0"/>
              <a:t>6</a:t>
            </a:fld>
            <a:endParaRPr lang="en-US"/>
          </a:p>
        </p:txBody>
      </p:sp>
    </p:spTree>
    <p:extLst>
      <p:ext uri="{BB962C8B-B14F-4D97-AF65-F5344CB8AC3E}">
        <p14:creationId xmlns:p14="http://schemas.microsoft.com/office/powerpoint/2010/main" val="4230883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Here are some common barriers:</a:t>
            </a:r>
          </a:p>
          <a:p>
            <a:endParaRPr lang="en-US" i="0" baseline="0" dirty="0" smtClean="0"/>
          </a:p>
          <a:p>
            <a:r>
              <a:rPr lang="en-US" i="0" baseline="0" dirty="0" smtClean="0"/>
              <a:t>There is…</a:t>
            </a:r>
          </a:p>
          <a:p>
            <a:r>
              <a:rPr lang="en-US" i="0" baseline="0" dirty="0" smtClean="0"/>
              <a:t>Religion – some people cannot fully express themselves because their religion does not allow them to. Or sometimes cannot practice their religion because someone else does not allow them to.</a:t>
            </a:r>
          </a:p>
          <a:p>
            <a:endParaRPr lang="en-US" i="0" baseline="0" dirty="0" smtClean="0"/>
          </a:p>
          <a:p>
            <a:r>
              <a:rPr lang="en-US" i="0" baseline="0" dirty="0" smtClean="0"/>
              <a:t>Legal – or governmental barriers. Is there a law or authority figure that is preventing someone from doing something. </a:t>
            </a:r>
          </a:p>
          <a:p>
            <a:endParaRPr lang="en-US" i="0" baseline="0" dirty="0" smtClean="0"/>
          </a:p>
          <a:p>
            <a:r>
              <a:rPr lang="en-US" i="0" baseline="0" dirty="0" smtClean="0"/>
              <a:t>Money – overcoming something usually involves resources. Resources can be hard to find if you don’t have any money. In certain situations, money = power.</a:t>
            </a:r>
          </a:p>
          <a:p>
            <a:endParaRPr lang="en-US" i="0" baseline="0" dirty="0" smtClean="0"/>
          </a:p>
          <a:p>
            <a:r>
              <a:rPr lang="en-US" i="0" baseline="0" dirty="0" smtClean="0"/>
              <a:t>Ideas – people can have a conflict of ideas based on culture, status, or anything really! I bet you have heard people say, “think outside the box.” It can be hard to break out of routines and what has been done for years, decades, or generations.</a:t>
            </a:r>
          </a:p>
          <a:p>
            <a:endParaRPr lang="en-US" i="0" baseline="0" dirty="0" smtClean="0"/>
          </a:p>
          <a:p>
            <a:r>
              <a:rPr lang="en-US" i="0" baseline="0" dirty="0" smtClean="0"/>
              <a:t>Physical barriers – think about how land can separate people. What if all the chocolate in the world was on the other side of 1-mile wide river–I would try everything to get to the chocolate. Make a raft, swim, horseback, anything!</a:t>
            </a:r>
          </a:p>
          <a:p>
            <a:endParaRPr lang="en-US" i="0" baseline="0" dirty="0" smtClean="0"/>
          </a:p>
          <a:p>
            <a:r>
              <a:rPr lang="en-US" i="0" baseline="0" dirty="0" smtClean="0"/>
              <a:t>There are many types of barriers, and a variety of combinations. Some are harder than others. As you starting thinking about topics and barriers, there are a few things to consider…</a:t>
            </a:r>
          </a:p>
          <a:p>
            <a:endParaRPr lang="en-US" i="0" baseline="0" dirty="0" smtClean="0"/>
          </a:p>
        </p:txBody>
      </p:sp>
      <p:sp>
        <p:nvSpPr>
          <p:cNvPr id="4" name="Slide Number Placeholder 3"/>
          <p:cNvSpPr>
            <a:spLocks noGrp="1"/>
          </p:cNvSpPr>
          <p:nvPr>
            <p:ph type="sldNum" sz="quarter" idx="10"/>
          </p:nvPr>
        </p:nvSpPr>
        <p:spPr/>
        <p:txBody>
          <a:bodyPr/>
          <a:lstStyle/>
          <a:p>
            <a:fld id="{A61CCC69-6490-4C6D-851D-C7A9B1592E9D}" type="slidenum">
              <a:rPr lang="en-US" smtClean="0"/>
              <a:t>7</a:t>
            </a:fld>
            <a:endParaRPr lang="en-US"/>
          </a:p>
        </p:txBody>
      </p:sp>
    </p:spTree>
    <p:extLst>
      <p:ext uri="{BB962C8B-B14F-4D97-AF65-F5344CB8AC3E}">
        <p14:creationId xmlns:p14="http://schemas.microsoft.com/office/powerpoint/2010/main" val="4230883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Yes, you can talk about more than one barrier! Some overlap on their own—depends on your topic. There are a variety of barriers and combinations, and they will come out in your research.</a:t>
            </a:r>
          </a:p>
          <a:p>
            <a:endParaRPr lang="en-US" baseline="0" dirty="0" smtClean="0"/>
          </a:p>
          <a:p>
            <a:r>
              <a:rPr lang="en-US" baseline="0" dirty="0" smtClean="0"/>
              <a:t>Barriers do not have to be broken permanently. Sometimes another barrier occurs later on and it is not completely demolished. For example, Spearfishing Rights in Northern Wisconsin. In the 1800s, the </a:t>
            </a:r>
            <a:r>
              <a:rPr lang="en-US" baseline="0" dirty="0" err="1" smtClean="0"/>
              <a:t>Ojibwe</a:t>
            </a:r>
            <a:r>
              <a:rPr lang="en-US" baseline="0" dirty="0" smtClean="0"/>
              <a:t> signed treaties ceding or selling land, but keeping their rights to hunt, fish, and gather on their lands. Fast forward to the 1980s, non-native residents violently protested </a:t>
            </a:r>
            <a:r>
              <a:rPr lang="en-US" baseline="0" dirty="0" err="1" smtClean="0"/>
              <a:t>Ojibwe</a:t>
            </a:r>
            <a:r>
              <a:rPr lang="en-US" baseline="0" dirty="0" smtClean="0"/>
              <a:t> spearfishing on the lakes. Eventually the Voigt Decision confirmed </a:t>
            </a:r>
            <a:r>
              <a:rPr lang="en-US" baseline="0" dirty="0" err="1" smtClean="0"/>
              <a:t>Ojibwe</a:t>
            </a:r>
            <a:r>
              <a:rPr lang="en-US" baseline="0" dirty="0" smtClean="0"/>
              <a:t> had rights to spearfish as stated in the 1837 and 1842 treaties. The </a:t>
            </a:r>
            <a:r>
              <a:rPr lang="en-US" baseline="0" dirty="0" err="1" smtClean="0"/>
              <a:t>Ojibwe</a:t>
            </a:r>
            <a:r>
              <a:rPr lang="en-US" baseline="0" dirty="0" smtClean="0"/>
              <a:t> had to re-claim their rights, a barrier they did not expect to have.</a:t>
            </a:r>
          </a:p>
          <a:p>
            <a:endParaRPr lang="en-US" baseline="0" dirty="0" smtClean="0"/>
          </a:p>
          <a:p>
            <a:r>
              <a:rPr lang="en-US" baseline="0" dirty="0" smtClean="0"/>
              <a:t>Sometimes a barrier is not cleared entirely, but there is clear progress. For example: in medicine. There have been so many discoveries in an effort to find a cure or improve conditions for patients. We are still searching for a cure in cancer and many others.</a:t>
            </a:r>
          </a:p>
          <a:p>
            <a:endParaRPr lang="en-US" baseline="0" dirty="0" smtClean="0"/>
          </a:p>
          <a:p>
            <a:r>
              <a:rPr lang="en-US" baseline="0" dirty="0" smtClean="0"/>
              <a:t>Bottom line: MANY lessons have been learned or re-taught throughout history. So don’t forget to analyze that when you pick a topic: think about </a:t>
            </a:r>
            <a:r>
              <a:rPr lang="en-US" b="1" baseline="0" dirty="0" smtClean="0"/>
              <a:t>history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61CCC69-6490-4C6D-851D-C7A9B1592E9D}" type="slidenum">
              <a:rPr lang="en-US" smtClean="0"/>
              <a:t>8</a:t>
            </a:fld>
            <a:endParaRPr lang="en-US"/>
          </a:p>
        </p:txBody>
      </p:sp>
    </p:spTree>
    <p:extLst>
      <p:ext uri="{BB962C8B-B14F-4D97-AF65-F5344CB8AC3E}">
        <p14:creationId xmlns:p14="http://schemas.microsoft.com/office/powerpoint/2010/main" val="4230883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take away anything, remember: pick something you like, always incorporate the theme, and place your topic within history! </a:t>
            </a:r>
            <a:endParaRPr lang="en-US" dirty="0"/>
          </a:p>
        </p:txBody>
      </p:sp>
      <p:sp>
        <p:nvSpPr>
          <p:cNvPr id="4" name="Slide Number Placeholder 3"/>
          <p:cNvSpPr>
            <a:spLocks noGrp="1"/>
          </p:cNvSpPr>
          <p:nvPr>
            <p:ph type="sldNum" sz="quarter" idx="10"/>
          </p:nvPr>
        </p:nvSpPr>
        <p:spPr/>
        <p:txBody>
          <a:bodyPr/>
          <a:lstStyle/>
          <a:p>
            <a:fld id="{A61CCC69-6490-4C6D-851D-C7A9B1592E9D}" type="slidenum">
              <a:rPr lang="en-US" smtClean="0"/>
              <a:t>9</a:t>
            </a:fld>
            <a:endParaRPr lang="en-US"/>
          </a:p>
        </p:txBody>
      </p:sp>
    </p:spTree>
    <p:extLst>
      <p:ext uri="{BB962C8B-B14F-4D97-AF65-F5344CB8AC3E}">
        <p14:creationId xmlns:p14="http://schemas.microsoft.com/office/powerpoint/2010/main" val="4230883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 Content">
    <p:spTree>
      <p:nvGrpSpPr>
        <p:cNvPr id="1" name=""/>
        <p:cNvGrpSpPr/>
        <p:nvPr/>
      </p:nvGrpSpPr>
      <p:grpSpPr>
        <a:xfrm>
          <a:off x="0" y="0"/>
          <a:ext cx="0" cy="0"/>
          <a:chOff x="0" y="0"/>
          <a:chExt cx="0" cy="0"/>
        </a:xfrm>
      </p:grpSpPr>
      <p:sp>
        <p:nvSpPr>
          <p:cNvPr id="7" name="Title 1"/>
          <p:cNvSpPr>
            <a:spLocks noGrp="1"/>
          </p:cNvSpPr>
          <p:nvPr>
            <p:ph type="title"/>
          </p:nvPr>
        </p:nvSpPr>
        <p:spPr>
          <a:xfrm>
            <a:off x="533400" y="448056"/>
            <a:ext cx="8077200" cy="542544"/>
          </a:xfrm>
          <a:prstGeom prst="rect">
            <a:avLst/>
          </a:prstGeom>
        </p:spPr>
        <p:txBody>
          <a:bodyPr lIns="0" tIns="0" rIns="0" bIns="0">
            <a:noAutofit/>
          </a:bodyPr>
          <a:lstStyle>
            <a:lvl1pPr algn="ctr">
              <a:lnSpc>
                <a:spcPts val="4400"/>
              </a:lnSpc>
              <a:defRPr sz="3600" b="1" baseline="0">
                <a:solidFill>
                  <a:srgbClr val="003E7E"/>
                </a:solidFill>
                <a:latin typeface="Arial Narrow" panose="020B0606020202030204" pitchFamily="34" charset="0"/>
                <a:cs typeface="Times New Roman" panose="02020603050405020304" pitchFamily="18" charset="0"/>
              </a:defRPr>
            </a:lvl1pPr>
          </a:lstStyle>
          <a:p>
            <a:r>
              <a:rPr lang="en-US" smtClean="0"/>
              <a:t>Click to edit Master title style</a:t>
            </a:r>
            <a:endParaRPr lang="en-US" dirty="0"/>
          </a:p>
        </p:txBody>
      </p:sp>
      <p:sp>
        <p:nvSpPr>
          <p:cNvPr id="15" name="Content Placeholder 8"/>
          <p:cNvSpPr>
            <a:spLocks noGrp="1"/>
          </p:cNvSpPr>
          <p:nvPr>
            <p:ph sz="quarter" idx="17"/>
          </p:nvPr>
        </p:nvSpPr>
        <p:spPr>
          <a:xfrm>
            <a:off x="533400" y="1371600"/>
            <a:ext cx="8077200" cy="4343400"/>
          </a:xfrm>
          <a:prstGeom prst="rect">
            <a:avLst/>
          </a:prstGeom>
        </p:spPr>
        <p:txBody>
          <a:bodyPr/>
          <a:lstStyle>
            <a:lvl1pPr>
              <a:spcBef>
                <a:spcPts val="0"/>
              </a:spcBef>
              <a:defRPr sz="2200" b="1">
                <a:solidFill>
                  <a:srgbClr val="003E7E"/>
                </a:solidFill>
                <a:latin typeface="Arial Narrow" panose="020B0606020202030204" pitchFamily="34" charset="0"/>
              </a:defRPr>
            </a:lvl1pPr>
            <a:lvl2pPr>
              <a:spcBef>
                <a:spcPts val="0"/>
              </a:spcBef>
              <a:defRPr sz="2200">
                <a:solidFill>
                  <a:srgbClr val="003E7E"/>
                </a:solidFill>
                <a:latin typeface="Arial Narrow" panose="020B0606020202030204" pitchFamily="34" charset="0"/>
              </a:defRPr>
            </a:lvl2pPr>
            <a:lvl3pPr>
              <a:spcBef>
                <a:spcPts val="0"/>
              </a:spcBef>
              <a:defRPr sz="2200">
                <a:solidFill>
                  <a:srgbClr val="003E7E"/>
                </a:solidFill>
                <a:latin typeface="Arial Narrow" panose="020B0606020202030204" pitchFamily="34" charset="0"/>
              </a:defRPr>
            </a:lvl3pPr>
            <a:lvl4pPr>
              <a:spcBef>
                <a:spcPts val="0"/>
              </a:spcBef>
              <a:defRPr sz="2200">
                <a:solidFill>
                  <a:srgbClr val="003E7E"/>
                </a:solidFill>
                <a:latin typeface="Arial Narrow" panose="020B0606020202030204" pitchFamily="34" charset="0"/>
              </a:defRPr>
            </a:lvl4pPr>
            <a:lvl5pPr>
              <a:spcBef>
                <a:spcPts val="0"/>
              </a:spcBef>
              <a:defRPr sz="2200">
                <a:solidFill>
                  <a:srgbClr val="003E7E"/>
                </a:solidFill>
                <a:latin typeface="Arial Narrow" panose="020B0606020202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32561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ain Title">
    <p:spTree>
      <p:nvGrpSpPr>
        <p:cNvPr id="1" name=""/>
        <p:cNvGrpSpPr/>
        <p:nvPr/>
      </p:nvGrpSpPr>
      <p:grpSpPr>
        <a:xfrm>
          <a:off x="0" y="0"/>
          <a:ext cx="0" cy="0"/>
          <a:chOff x="0" y="0"/>
          <a:chExt cx="0" cy="0"/>
        </a:xfrm>
      </p:grpSpPr>
      <p:pic>
        <p:nvPicPr>
          <p:cNvPr id="4" name="WHS Textur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p:cNvSpPr>
            <a:spLocks noGrp="1"/>
          </p:cNvSpPr>
          <p:nvPr>
            <p:ph type="subTitle" idx="1"/>
          </p:nvPr>
        </p:nvSpPr>
        <p:spPr>
          <a:xfrm>
            <a:off x="3810000" y="3395472"/>
            <a:ext cx="4800600" cy="566928"/>
          </a:xfrm>
          <a:prstGeom prst="rect">
            <a:avLst/>
          </a:prstGeom>
        </p:spPr>
        <p:txBody>
          <a:bodyPr lIns="0" tIns="0" rIns="0" bIns="0" anchor="ctr">
            <a:normAutofit/>
          </a:bodyPr>
          <a:lstStyle>
            <a:lvl1pPr marL="0" indent="0" algn="ctr">
              <a:spcBef>
                <a:spcPts val="0"/>
              </a:spcBef>
              <a:buNone/>
              <a:defRPr sz="3400">
                <a:solidFill>
                  <a:srgbClr val="003E7E"/>
                </a:solidFill>
                <a:latin typeface="Arial Narrow" panose="020B0606020202030204" pitchFamily="34" charset="0"/>
                <a:cs typeface="Times New Roman" panose="02020603050405020304" pitchFamily="18" charset="0"/>
              </a:defRPr>
            </a:lvl1pPr>
          </a:lstStyle>
          <a:p>
            <a:endParaRPr lang="en-US" dirty="0"/>
          </a:p>
        </p:txBody>
      </p:sp>
      <p:sp>
        <p:nvSpPr>
          <p:cNvPr id="13" name="Title"/>
          <p:cNvSpPr>
            <a:spLocks noGrp="1"/>
          </p:cNvSpPr>
          <p:nvPr>
            <p:ph type="title"/>
          </p:nvPr>
        </p:nvSpPr>
        <p:spPr>
          <a:xfrm>
            <a:off x="3810000" y="2971800"/>
            <a:ext cx="4800600" cy="512064"/>
          </a:xfrm>
          <a:prstGeom prst="rect">
            <a:avLst/>
          </a:prstGeom>
        </p:spPr>
        <p:txBody>
          <a:bodyPr lIns="0" tIns="0" rIns="0" bIns="0" anchor="b" anchorCtr="0">
            <a:noAutofit/>
          </a:bodyPr>
          <a:lstStyle>
            <a:lvl1pPr algn="ctr">
              <a:lnSpc>
                <a:spcPts val="4400"/>
              </a:lnSpc>
              <a:defRPr sz="4000" b="1" baseline="0">
                <a:solidFill>
                  <a:srgbClr val="003E7E"/>
                </a:solidFill>
                <a:latin typeface="Arial Narrow" panose="020B0606020202030204" pitchFamily="34" charset="0"/>
                <a:cs typeface="Times New Roman" panose="02020603050405020304" pitchFamily="18" charset="0"/>
              </a:defRPr>
            </a:lvl1pPr>
          </a:lstStyle>
          <a:p>
            <a:endParaRPr lang="en-US" dirty="0"/>
          </a:p>
        </p:txBody>
      </p:sp>
    </p:spTree>
    <p:extLst>
      <p:ext uri="{BB962C8B-B14F-4D97-AF65-F5344CB8AC3E}">
        <p14:creationId xmlns:p14="http://schemas.microsoft.com/office/powerpoint/2010/main" val="3465281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1 Content">
    <p:spTree>
      <p:nvGrpSpPr>
        <p:cNvPr id="1" name=""/>
        <p:cNvGrpSpPr/>
        <p:nvPr/>
      </p:nvGrpSpPr>
      <p:grpSpPr>
        <a:xfrm>
          <a:off x="0" y="0"/>
          <a:ext cx="0" cy="0"/>
          <a:chOff x="0" y="0"/>
          <a:chExt cx="0" cy="0"/>
        </a:xfrm>
      </p:grpSpPr>
      <p:sp>
        <p:nvSpPr>
          <p:cNvPr id="7" name="Title 1"/>
          <p:cNvSpPr>
            <a:spLocks noGrp="1"/>
          </p:cNvSpPr>
          <p:nvPr>
            <p:ph type="title"/>
          </p:nvPr>
        </p:nvSpPr>
        <p:spPr>
          <a:xfrm>
            <a:off x="533400" y="448056"/>
            <a:ext cx="8077200" cy="542544"/>
          </a:xfrm>
          <a:prstGeom prst="rect">
            <a:avLst/>
          </a:prstGeom>
        </p:spPr>
        <p:txBody>
          <a:bodyPr lIns="0" tIns="0" rIns="0" bIns="0">
            <a:noAutofit/>
          </a:bodyPr>
          <a:lstStyle>
            <a:lvl1pPr algn="ctr">
              <a:lnSpc>
                <a:spcPts val="4400"/>
              </a:lnSpc>
              <a:defRPr sz="3600" b="1" baseline="0">
                <a:solidFill>
                  <a:srgbClr val="003E7E"/>
                </a:solidFill>
                <a:latin typeface="Arial Narrow" panose="020B0606020202030204" pitchFamily="34" charset="0"/>
                <a:cs typeface="Times New Roman" panose="02020603050405020304" pitchFamily="18" charset="0"/>
              </a:defRPr>
            </a:lvl1pPr>
          </a:lstStyle>
          <a:p>
            <a:endParaRPr lang="en-US" dirty="0"/>
          </a:p>
        </p:txBody>
      </p:sp>
      <p:sp>
        <p:nvSpPr>
          <p:cNvPr id="15" name="Content Placeholder 8"/>
          <p:cNvSpPr>
            <a:spLocks noGrp="1"/>
          </p:cNvSpPr>
          <p:nvPr>
            <p:ph sz="quarter" idx="17"/>
          </p:nvPr>
        </p:nvSpPr>
        <p:spPr>
          <a:xfrm>
            <a:off x="533400" y="1371600"/>
            <a:ext cx="8077200" cy="4343400"/>
          </a:xfrm>
          <a:prstGeom prst="rect">
            <a:avLst/>
          </a:prstGeom>
        </p:spPr>
        <p:txBody>
          <a:bodyPr/>
          <a:lstStyle>
            <a:lvl1pPr>
              <a:spcBef>
                <a:spcPts val="0"/>
              </a:spcBef>
              <a:defRPr sz="2200" b="1">
                <a:solidFill>
                  <a:srgbClr val="003E7E"/>
                </a:solidFill>
                <a:latin typeface="Arial Narrow" panose="020B0606020202030204" pitchFamily="34" charset="0"/>
              </a:defRPr>
            </a:lvl1pPr>
            <a:lvl2pPr>
              <a:spcBef>
                <a:spcPts val="0"/>
              </a:spcBef>
              <a:defRPr sz="2200">
                <a:solidFill>
                  <a:srgbClr val="003E7E"/>
                </a:solidFill>
                <a:latin typeface="Arial Narrow" panose="020B0606020202030204" pitchFamily="34" charset="0"/>
              </a:defRPr>
            </a:lvl2pPr>
            <a:lvl3pPr>
              <a:spcBef>
                <a:spcPts val="0"/>
              </a:spcBef>
              <a:defRPr sz="2200">
                <a:solidFill>
                  <a:srgbClr val="003E7E"/>
                </a:solidFill>
                <a:latin typeface="Arial Narrow" panose="020B0606020202030204" pitchFamily="34" charset="0"/>
              </a:defRPr>
            </a:lvl3pPr>
            <a:lvl4pPr>
              <a:spcBef>
                <a:spcPts val="0"/>
              </a:spcBef>
              <a:defRPr sz="2200">
                <a:solidFill>
                  <a:srgbClr val="003E7E"/>
                </a:solidFill>
                <a:latin typeface="Arial Narrow" panose="020B0606020202030204" pitchFamily="34" charset="0"/>
              </a:defRPr>
            </a:lvl4pPr>
            <a:lvl5pPr>
              <a:spcBef>
                <a:spcPts val="0"/>
              </a:spcBef>
              <a:defRPr sz="2200">
                <a:solidFill>
                  <a:srgbClr val="003E7E"/>
                </a:solidFill>
                <a:latin typeface="Arial Narrow" panose="020B0606020202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325613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pic>
        <p:nvPicPr>
          <p:cNvPr id="2" name="WHS Textur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188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BEDC9D-A562-4DF6-8C6A-EBB85FD64074}" type="datetimeFigureOut">
              <a:rPr lang="en-US" smtClean="0"/>
              <a:t>7/30/2019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60CFBA-67B1-48B2-94B8-B23AE5FD09C2}" type="slidenum">
              <a:rPr lang="en-US" smtClean="0"/>
              <a:t>‹#›</a:t>
            </a:fld>
            <a:endParaRPr lang="en-US"/>
          </a:p>
        </p:txBody>
      </p:sp>
    </p:spTree>
    <p:extLst>
      <p:ext uri="{BB962C8B-B14F-4D97-AF65-F5344CB8AC3E}">
        <p14:creationId xmlns:p14="http://schemas.microsoft.com/office/powerpoint/2010/main" val="42427987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6235700"/>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7297394"/>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0" r:id="rId3"/>
    <p:sldLayoutId id="2147483666" r:id="rId4"/>
    <p:sldLayoutId id="2147483667" r:id="rId5"/>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2utF5vcusM4"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folkways.si.edu/women-breaking-barriers-she-isnt-supposed-play-that/struggle-and-protest/music/article/smithsonian"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blogs.loc.gov/loc/2018/01/world-war-i-american-jazz-delights-the-world/"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gif"/><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hyperlink" Target="mailto:historyday@wisconsinhistory.org"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p:cNvSpPr>
            <a:spLocks noGrp="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eaLnBrk="1" hangingPunct="1">
              <a:spcBef>
                <a:spcPct val="0"/>
              </a:spcBef>
            </a:pPr>
            <a:r>
              <a:rPr lang="en-US" altLang="en-US" dirty="0" smtClean="0"/>
              <a:t>In Wisconsin 2020</a:t>
            </a:r>
          </a:p>
        </p:txBody>
      </p:sp>
      <p:sp>
        <p:nvSpPr>
          <p:cNvPr id="819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smtClean="0"/>
              <a:t>National History Day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533400" y="457200"/>
            <a:ext cx="8077200" cy="5425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t>History</a:t>
            </a:r>
          </a:p>
        </p:txBody>
      </p:sp>
      <p:sp>
        <p:nvSpPr>
          <p:cNvPr id="3" name="Oval 2"/>
          <p:cNvSpPr/>
          <p:nvPr/>
        </p:nvSpPr>
        <p:spPr>
          <a:xfrm>
            <a:off x="4860851" y="3962400"/>
            <a:ext cx="3810000" cy="1828800"/>
          </a:xfrm>
          <a:prstGeom prst="ellipse">
            <a:avLst/>
          </a:prstGeom>
          <a:solidFill>
            <a:srgbClr val="7D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1A7E"/>
                </a:solidFill>
                <a:latin typeface="Arial Narrow" panose="020B0606020202030204" pitchFamily="34" charset="0"/>
              </a:rPr>
              <a:t>About 20 years</a:t>
            </a:r>
            <a:endParaRPr lang="en-US" sz="3200" b="1" dirty="0">
              <a:solidFill>
                <a:srgbClr val="001A7E"/>
              </a:solidFill>
              <a:latin typeface="Arial Narrow" panose="020B0606020202030204" pitchFamily="34" charset="0"/>
            </a:endParaRPr>
          </a:p>
        </p:txBody>
      </p:sp>
      <p:sp>
        <p:nvSpPr>
          <p:cNvPr id="8" name="Content Placeholder 1"/>
          <p:cNvSpPr>
            <a:spLocks noGrp="1"/>
          </p:cNvSpPr>
          <p:nvPr>
            <p:ph sz="quarter" idx="17"/>
          </p:nvPr>
        </p:nvSpPr>
        <p:spPr>
          <a:xfrm>
            <a:off x="533400" y="1524000"/>
            <a:ext cx="8077200" cy="2971800"/>
          </a:xfrm>
        </p:spPr>
        <p:txBody>
          <a:bodyPr/>
          <a:lstStyle/>
          <a:p>
            <a:r>
              <a:rPr lang="en-US" sz="2800" dirty="0" smtClean="0"/>
              <a:t>The effects aren’t known right away</a:t>
            </a:r>
          </a:p>
          <a:p>
            <a:r>
              <a:rPr lang="en-US" sz="2800" dirty="0" smtClean="0"/>
              <a:t>Allow time for:</a:t>
            </a:r>
          </a:p>
          <a:p>
            <a:pPr lvl="1"/>
            <a:r>
              <a:rPr lang="en-US" sz="2800" dirty="0" smtClean="0"/>
              <a:t>Policy changes</a:t>
            </a:r>
          </a:p>
          <a:p>
            <a:pPr lvl="1"/>
            <a:r>
              <a:rPr lang="en-US" sz="2800" dirty="0" smtClean="0"/>
              <a:t>Recovery</a:t>
            </a:r>
          </a:p>
          <a:p>
            <a:pPr lvl="1"/>
            <a:r>
              <a:rPr lang="en-US" sz="2800" dirty="0" smtClean="0"/>
              <a:t>Economic shifts</a:t>
            </a:r>
          </a:p>
          <a:p>
            <a:pPr lvl="1"/>
            <a:r>
              <a:rPr lang="en-US" sz="2800" dirty="0" smtClean="0"/>
              <a:t>International response</a:t>
            </a:r>
          </a:p>
          <a:p>
            <a:pPr marL="457200" lvl="1" indent="0">
              <a:buNone/>
            </a:pPr>
            <a:endParaRPr lang="en-US" dirty="0"/>
          </a:p>
        </p:txBody>
      </p:sp>
    </p:spTree>
    <p:extLst>
      <p:ext uri="{BB962C8B-B14F-4D97-AF65-F5344CB8AC3E}">
        <p14:creationId xmlns:p14="http://schemas.microsoft.com/office/powerpoint/2010/main" val="121497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t>Narrowing a Topic</a:t>
            </a:r>
          </a:p>
        </p:txBody>
      </p:sp>
      <p:sp>
        <p:nvSpPr>
          <p:cNvPr id="8" name="Trapezoid 7"/>
          <p:cNvSpPr/>
          <p:nvPr/>
        </p:nvSpPr>
        <p:spPr>
          <a:xfrm rot="10800000">
            <a:off x="4038600" y="5181600"/>
            <a:ext cx="2514600" cy="800100"/>
          </a:xfrm>
          <a:prstGeom prst="trapezoid">
            <a:avLst>
              <a:gd name="adj" fmla="val 65040"/>
            </a:avLst>
          </a:prstGeom>
          <a:solidFill>
            <a:srgbClr val="8C5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1A7E"/>
              </a:solidFill>
              <a:latin typeface="Arial "/>
            </a:endParaRPr>
          </a:p>
        </p:txBody>
      </p:sp>
      <p:sp>
        <p:nvSpPr>
          <p:cNvPr id="10" name="Trapezoid 9"/>
          <p:cNvSpPr/>
          <p:nvPr/>
        </p:nvSpPr>
        <p:spPr>
          <a:xfrm rot="10800000">
            <a:off x="3352800" y="4267199"/>
            <a:ext cx="3886200" cy="838200"/>
          </a:xfrm>
          <a:prstGeom prst="trapezoid">
            <a:avLst>
              <a:gd name="adj" fmla="val 75687"/>
            </a:avLst>
          </a:prstGeom>
          <a:solidFill>
            <a:srgbClr val="7D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1A7E"/>
              </a:solidFill>
              <a:latin typeface="Arial "/>
            </a:endParaRPr>
          </a:p>
        </p:txBody>
      </p:sp>
      <p:sp>
        <p:nvSpPr>
          <p:cNvPr id="11" name="Trapezoid 10"/>
          <p:cNvSpPr/>
          <p:nvPr/>
        </p:nvSpPr>
        <p:spPr>
          <a:xfrm rot="10800000">
            <a:off x="2667001" y="3276601"/>
            <a:ext cx="5257800" cy="914398"/>
          </a:xfrm>
          <a:prstGeom prst="trapezoid">
            <a:avLst>
              <a:gd name="adj" fmla="val 70023"/>
            </a:avLst>
          </a:prstGeom>
          <a:solidFill>
            <a:srgbClr val="9CA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1A7E"/>
              </a:solidFill>
              <a:latin typeface="Arial "/>
            </a:endParaRPr>
          </a:p>
        </p:txBody>
      </p:sp>
      <p:sp>
        <p:nvSpPr>
          <p:cNvPr id="12" name="Trapezoid 11"/>
          <p:cNvSpPr/>
          <p:nvPr/>
        </p:nvSpPr>
        <p:spPr>
          <a:xfrm rot="10800000">
            <a:off x="2061670" y="2285996"/>
            <a:ext cx="6477002" cy="914397"/>
          </a:xfrm>
          <a:prstGeom prst="trapezoid">
            <a:avLst>
              <a:gd name="adj" fmla="val 64159"/>
            </a:avLst>
          </a:prstGeom>
          <a:solidFill>
            <a:srgbClr val="AC2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1A7E"/>
              </a:solidFill>
              <a:latin typeface="Arial "/>
            </a:endParaRPr>
          </a:p>
        </p:txBody>
      </p:sp>
      <p:sp>
        <p:nvSpPr>
          <p:cNvPr id="13" name="Trapezoid 12"/>
          <p:cNvSpPr/>
          <p:nvPr/>
        </p:nvSpPr>
        <p:spPr>
          <a:xfrm rot="10800000">
            <a:off x="1524000" y="1295398"/>
            <a:ext cx="7543800" cy="907313"/>
          </a:xfrm>
          <a:prstGeom prst="trapezoid">
            <a:avLst>
              <a:gd name="adj" fmla="val 57183"/>
            </a:avLst>
          </a:prstGeom>
          <a:solidFill>
            <a:srgbClr val="CF7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1A7E"/>
              </a:solidFill>
              <a:latin typeface="Arial "/>
            </a:endParaRPr>
          </a:p>
        </p:txBody>
      </p:sp>
      <p:sp>
        <p:nvSpPr>
          <p:cNvPr id="9" name="TextBox 8"/>
          <p:cNvSpPr txBox="1"/>
          <p:nvPr/>
        </p:nvSpPr>
        <p:spPr>
          <a:xfrm>
            <a:off x="738786" y="1564389"/>
            <a:ext cx="846707" cy="369332"/>
          </a:xfrm>
          <a:prstGeom prst="rect">
            <a:avLst/>
          </a:prstGeom>
          <a:noFill/>
        </p:spPr>
        <p:txBody>
          <a:bodyPr wrap="none" rtlCol="0">
            <a:spAutoFit/>
          </a:bodyPr>
          <a:lstStyle/>
          <a:p>
            <a:r>
              <a:rPr lang="en-US" b="1" dirty="0" smtClean="0">
                <a:solidFill>
                  <a:srgbClr val="003E7E"/>
                </a:solidFill>
                <a:latin typeface="Arial Narrow" panose="020B0606020202030204" pitchFamily="34" charset="0"/>
              </a:rPr>
              <a:t>THEME</a:t>
            </a:r>
            <a:endParaRPr lang="en-US" b="1" dirty="0">
              <a:solidFill>
                <a:srgbClr val="003E7E"/>
              </a:solidFill>
              <a:latin typeface="Arial Narrow" panose="020B0606020202030204" pitchFamily="34" charset="0"/>
            </a:endParaRPr>
          </a:p>
        </p:txBody>
      </p:sp>
      <p:sp>
        <p:nvSpPr>
          <p:cNvPr id="15" name="TextBox 14"/>
          <p:cNvSpPr txBox="1"/>
          <p:nvPr/>
        </p:nvSpPr>
        <p:spPr>
          <a:xfrm>
            <a:off x="457200" y="2558530"/>
            <a:ext cx="1720343" cy="369332"/>
          </a:xfrm>
          <a:prstGeom prst="rect">
            <a:avLst/>
          </a:prstGeom>
          <a:noFill/>
        </p:spPr>
        <p:txBody>
          <a:bodyPr wrap="none" rtlCol="0">
            <a:spAutoFit/>
          </a:bodyPr>
          <a:lstStyle/>
          <a:p>
            <a:r>
              <a:rPr lang="en-US" b="1" dirty="0" smtClean="0">
                <a:solidFill>
                  <a:srgbClr val="003E7E"/>
                </a:solidFill>
                <a:latin typeface="Arial Narrow" panose="020B0606020202030204" pitchFamily="34" charset="0"/>
              </a:rPr>
              <a:t>YOUR INTEREST</a:t>
            </a:r>
            <a:endParaRPr lang="en-US" b="1" dirty="0">
              <a:solidFill>
                <a:srgbClr val="003E7E"/>
              </a:solidFill>
              <a:latin typeface="Arial Narrow" panose="020B0606020202030204" pitchFamily="34" charset="0"/>
            </a:endParaRPr>
          </a:p>
        </p:txBody>
      </p:sp>
      <p:sp>
        <p:nvSpPr>
          <p:cNvPr id="16" name="TextBox 15"/>
          <p:cNvSpPr txBox="1"/>
          <p:nvPr/>
        </p:nvSpPr>
        <p:spPr>
          <a:xfrm>
            <a:off x="1219200" y="3549134"/>
            <a:ext cx="1505477" cy="369332"/>
          </a:xfrm>
          <a:prstGeom prst="rect">
            <a:avLst/>
          </a:prstGeom>
          <a:noFill/>
        </p:spPr>
        <p:txBody>
          <a:bodyPr wrap="none" rtlCol="0">
            <a:spAutoFit/>
          </a:bodyPr>
          <a:lstStyle/>
          <a:p>
            <a:r>
              <a:rPr lang="en-US" b="1" dirty="0" smtClean="0">
                <a:solidFill>
                  <a:srgbClr val="003E7E"/>
                </a:solidFill>
                <a:latin typeface="Arial Narrow" panose="020B0606020202030204" pitchFamily="34" charset="0"/>
              </a:rPr>
              <a:t>BROAD TOPIC</a:t>
            </a:r>
            <a:endParaRPr lang="en-US" b="1" dirty="0">
              <a:solidFill>
                <a:srgbClr val="003E7E"/>
              </a:solidFill>
              <a:latin typeface="Arial Narrow" panose="020B0606020202030204" pitchFamily="34" charset="0"/>
            </a:endParaRPr>
          </a:p>
        </p:txBody>
      </p:sp>
      <p:sp>
        <p:nvSpPr>
          <p:cNvPr id="17" name="TextBox 16"/>
          <p:cNvSpPr txBox="1"/>
          <p:nvPr/>
        </p:nvSpPr>
        <p:spPr>
          <a:xfrm>
            <a:off x="1669390" y="4501633"/>
            <a:ext cx="1683410" cy="369332"/>
          </a:xfrm>
          <a:prstGeom prst="rect">
            <a:avLst/>
          </a:prstGeom>
          <a:noFill/>
        </p:spPr>
        <p:txBody>
          <a:bodyPr wrap="none" rtlCol="0">
            <a:spAutoFit/>
          </a:bodyPr>
          <a:lstStyle/>
          <a:p>
            <a:r>
              <a:rPr lang="en-US" b="1" dirty="0" smtClean="0">
                <a:solidFill>
                  <a:srgbClr val="003E7E"/>
                </a:solidFill>
                <a:latin typeface="Arial Narrow" panose="020B0606020202030204" pitchFamily="34" charset="0"/>
              </a:rPr>
              <a:t>NARROW TOPIC</a:t>
            </a:r>
            <a:endParaRPr lang="en-US" b="1" dirty="0">
              <a:solidFill>
                <a:srgbClr val="003E7E"/>
              </a:solidFill>
              <a:latin typeface="Arial Narrow" panose="020B0606020202030204" pitchFamily="34" charset="0"/>
            </a:endParaRPr>
          </a:p>
        </p:txBody>
      </p:sp>
      <p:sp>
        <p:nvSpPr>
          <p:cNvPr id="18" name="TextBox 17"/>
          <p:cNvSpPr txBox="1"/>
          <p:nvPr/>
        </p:nvSpPr>
        <p:spPr>
          <a:xfrm>
            <a:off x="1600200" y="5396984"/>
            <a:ext cx="2417650" cy="369332"/>
          </a:xfrm>
          <a:prstGeom prst="rect">
            <a:avLst/>
          </a:prstGeom>
          <a:noFill/>
        </p:spPr>
        <p:txBody>
          <a:bodyPr wrap="none" rtlCol="0">
            <a:spAutoFit/>
          </a:bodyPr>
          <a:lstStyle/>
          <a:p>
            <a:r>
              <a:rPr lang="en-US" b="1" dirty="0" smtClean="0">
                <a:solidFill>
                  <a:srgbClr val="003E7E"/>
                </a:solidFill>
                <a:latin typeface="Arial Narrow" panose="020B0606020202030204" pitchFamily="34" charset="0"/>
              </a:rPr>
              <a:t>THESIS/SPECIFIC ISSUE</a:t>
            </a:r>
            <a:endParaRPr lang="en-US" b="1" dirty="0">
              <a:solidFill>
                <a:srgbClr val="003E7E"/>
              </a:solidFill>
              <a:latin typeface="Arial Narrow" panose="020B0606020202030204" pitchFamily="34" charset="0"/>
            </a:endParaRPr>
          </a:p>
        </p:txBody>
      </p:sp>
      <p:sp>
        <p:nvSpPr>
          <p:cNvPr id="20" name="TextBox 19"/>
          <p:cNvSpPr txBox="1"/>
          <p:nvPr/>
        </p:nvSpPr>
        <p:spPr>
          <a:xfrm>
            <a:off x="3509471" y="2523504"/>
            <a:ext cx="3581400" cy="369332"/>
          </a:xfrm>
          <a:prstGeom prst="rect">
            <a:avLst/>
          </a:prstGeom>
          <a:noFill/>
        </p:spPr>
        <p:txBody>
          <a:bodyPr wrap="square" rtlCol="0">
            <a:spAutoFit/>
          </a:bodyPr>
          <a:lstStyle/>
          <a:p>
            <a:pPr algn="ctr"/>
            <a:r>
              <a:rPr lang="en-US" b="1" dirty="0" smtClean="0">
                <a:solidFill>
                  <a:schemeClr val="bg1"/>
                </a:solidFill>
                <a:latin typeface="Arial Narrow" panose="020B0606020202030204" pitchFamily="34" charset="0"/>
              </a:rPr>
              <a:t>SPORTS</a:t>
            </a:r>
            <a:endParaRPr lang="en-US" b="1" dirty="0">
              <a:solidFill>
                <a:schemeClr val="bg1"/>
              </a:solidFill>
              <a:latin typeface="Arial Narrow" panose="020B0606020202030204" pitchFamily="34" charset="0"/>
            </a:endParaRPr>
          </a:p>
        </p:txBody>
      </p:sp>
      <p:sp>
        <p:nvSpPr>
          <p:cNvPr id="28" name="TextBox 27"/>
          <p:cNvSpPr txBox="1"/>
          <p:nvPr/>
        </p:nvSpPr>
        <p:spPr>
          <a:xfrm>
            <a:off x="3509471" y="4501633"/>
            <a:ext cx="3581400" cy="369332"/>
          </a:xfrm>
          <a:prstGeom prst="rect">
            <a:avLst/>
          </a:prstGeom>
          <a:noFill/>
        </p:spPr>
        <p:txBody>
          <a:bodyPr wrap="square" rtlCol="0">
            <a:spAutoFit/>
          </a:bodyPr>
          <a:lstStyle/>
          <a:p>
            <a:pPr algn="ctr"/>
            <a:r>
              <a:rPr lang="en-US" b="1" dirty="0" smtClean="0">
                <a:solidFill>
                  <a:schemeClr val="bg1"/>
                </a:solidFill>
                <a:latin typeface="Arial Narrow" panose="020B0606020202030204" pitchFamily="34" charset="0"/>
              </a:rPr>
              <a:t>BUCKS</a:t>
            </a:r>
            <a:endParaRPr lang="en-US" b="1" dirty="0">
              <a:solidFill>
                <a:schemeClr val="bg1"/>
              </a:solidFill>
              <a:latin typeface="Arial Narrow" panose="020B0606020202030204" pitchFamily="34" charset="0"/>
            </a:endParaRPr>
          </a:p>
        </p:txBody>
      </p:sp>
      <p:sp>
        <p:nvSpPr>
          <p:cNvPr id="29" name="TextBox 28"/>
          <p:cNvSpPr txBox="1"/>
          <p:nvPr/>
        </p:nvSpPr>
        <p:spPr>
          <a:xfrm>
            <a:off x="3505200" y="5258484"/>
            <a:ext cx="3581400" cy="646331"/>
          </a:xfrm>
          <a:prstGeom prst="rect">
            <a:avLst/>
          </a:prstGeom>
          <a:noFill/>
        </p:spPr>
        <p:txBody>
          <a:bodyPr wrap="square" rtlCol="0">
            <a:spAutoFit/>
          </a:bodyPr>
          <a:lstStyle/>
          <a:p>
            <a:pPr algn="ctr"/>
            <a:r>
              <a:rPr lang="en-US" b="1" dirty="0" smtClean="0">
                <a:solidFill>
                  <a:schemeClr val="bg1"/>
                </a:solidFill>
                <a:latin typeface="Arial Narrow" panose="020B0606020202030204" pitchFamily="34" charset="0"/>
              </a:rPr>
              <a:t>KAREEM </a:t>
            </a:r>
          </a:p>
          <a:p>
            <a:pPr algn="ctr"/>
            <a:r>
              <a:rPr lang="en-US" b="1" dirty="0" smtClean="0">
                <a:solidFill>
                  <a:schemeClr val="bg1"/>
                </a:solidFill>
                <a:latin typeface="Arial Narrow" panose="020B0606020202030204" pitchFamily="34" charset="0"/>
              </a:rPr>
              <a:t>ABDUL-JABBAR</a:t>
            </a:r>
            <a:endParaRPr lang="en-US" b="1" dirty="0">
              <a:solidFill>
                <a:schemeClr val="bg1"/>
              </a:solidFill>
              <a:latin typeface="Arial Narrow" panose="020B0606020202030204" pitchFamily="34" charset="0"/>
            </a:endParaRPr>
          </a:p>
        </p:txBody>
      </p:sp>
      <p:sp>
        <p:nvSpPr>
          <p:cNvPr id="22" name="TextBox 21"/>
          <p:cNvSpPr txBox="1"/>
          <p:nvPr/>
        </p:nvSpPr>
        <p:spPr>
          <a:xfrm>
            <a:off x="3509471" y="3549134"/>
            <a:ext cx="3581400" cy="369332"/>
          </a:xfrm>
          <a:prstGeom prst="rect">
            <a:avLst/>
          </a:prstGeom>
          <a:noFill/>
        </p:spPr>
        <p:txBody>
          <a:bodyPr wrap="square" rtlCol="0">
            <a:spAutoFit/>
          </a:bodyPr>
          <a:lstStyle/>
          <a:p>
            <a:pPr algn="ctr"/>
            <a:r>
              <a:rPr lang="en-US" b="1" dirty="0" smtClean="0">
                <a:solidFill>
                  <a:schemeClr val="bg1"/>
                </a:solidFill>
                <a:latin typeface="Arial Narrow" panose="020B0606020202030204" pitchFamily="34" charset="0"/>
              </a:rPr>
              <a:t>WISCONSIN SPORTS</a:t>
            </a:r>
            <a:endParaRPr lang="en-US" b="1" dirty="0">
              <a:solidFill>
                <a:schemeClr val="bg1"/>
              </a:solidFill>
              <a:latin typeface="Arial Narrow" panose="020B0606020202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2898" y="1295397"/>
            <a:ext cx="871402" cy="856016"/>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3324" y="1307977"/>
            <a:ext cx="871402" cy="856016"/>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321047"/>
            <a:ext cx="871402" cy="856016"/>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294777"/>
            <a:ext cx="871402" cy="856016"/>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321046"/>
            <a:ext cx="871402" cy="856016"/>
          </a:xfrm>
          <a:prstGeom prst="rect">
            <a:avLst/>
          </a:prstGeom>
        </p:spPr>
      </p:pic>
      <p:grpSp>
        <p:nvGrpSpPr>
          <p:cNvPr id="5" name="Group 4"/>
          <p:cNvGrpSpPr/>
          <p:nvPr/>
        </p:nvGrpSpPr>
        <p:grpSpPr>
          <a:xfrm>
            <a:off x="6455501" y="2892835"/>
            <a:ext cx="2114674" cy="3172011"/>
            <a:chOff x="6455501" y="2892835"/>
            <a:chExt cx="2114674" cy="3172011"/>
          </a:xfrm>
        </p:grpSpPr>
        <p:pic>
          <p:nvPicPr>
            <p:cNvPr id="3" name="Picture 2" descr="Image result for kareem abdul jabbar now and th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5501" y="2892835"/>
              <a:ext cx="2114674" cy="31720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72400" y="2927862"/>
              <a:ext cx="766272" cy="369332"/>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NBA</a:t>
              </a:r>
              <a:endParaRPr lang="en-US"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941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29"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t>How to Tell the Story</a:t>
            </a:r>
          </a:p>
        </p:txBody>
      </p:sp>
      <p:pic>
        <p:nvPicPr>
          <p:cNvPr id="1026" name="Picture 2" descr="Image result for rocky mountain silhouett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33600"/>
            <a:ext cx="6651696"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8" name="TextBox 7"/>
          <p:cNvSpPr txBox="1"/>
          <p:nvPr/>
        </p:nvSpPr>
        <p:spPr>
          <a:xfrm>
            <a:off x="990600" y="1143000"/>
            <a:ext cx="2438400" cy="800219"/>
          </a:xfrm>
          <a:prstGeom prst="rect">
            <a:avLst/>
          </a:prstGeom>
          <a:noFill/>
        </p:spPr>
        <p:txBody>
          <a:bodyPr wrap="square" rtlCol="0">
            <a:spAutoFit/>
          </a:bodyPr>
          <a:lstStyle/>
          <a:p>
            <a:r>
              <a:rPr lang="en-US" sz="2800" b="1" dirty="0" smtClean="0">
                <a:solidFill>
                  <a:srgbClr val="9CA35E"/>
                </a:solidFill>
                <a:latin typeface="Arial Narrow" panose="020B0606020202030204" pitchFamily="34" charset="0"/>
              </a:rPr>
              <a:t>Starting point?</a:t>
            </a:r>
            <a:endParaRPr lang="en-US" sz="2800" b="1" dirty="0">
              <a:solidFill>
                <a:srgbClr val="9CA35E"/>
              </a:solidFill>
              <a:latin typeface="Arial Narrow" panose="020B0606020202030204" pitchFamily="34" charset="0"/>
            </a:endParaRPr>
          </a:p>
          <a:p>
            <a:endParaRPr lang="en-US" dirty="0"/>
          </a:p>
        </p:txBody>
      </p:sp>
      <p:cxnSp>
        <p:nvCxnSpPr>
          <p:cNvPr id="10" name="Straight Arrow Connector 9"/>
          <p:cNvCxnSpPr>
            <a:stCxn id="8" idx="2"/>
            <a:endCxn id="1026" idx="1"/>
          </p:cNvCxnSpPr>
          <p:nvPr/>
        </p:nvCxnSpPr>
        <p:spPr>
          <a:xfrm flipH="1">
            <a:off x="1219200" y="1943219"/>
            <a:ext cx="990600" cy="1600081"/>
          </a:xfrm>
          <a:prstGeom prst="straightConnector1">
            <a:avLst/>
          </a:prstGeom>
          <a:ln w="38100">
            <a:solidFill>
              <a:srgbClr val="001A7E"/>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p:cNvCxnSpPr>
          <p:nvPr/>
        </p:nvCxnSpPr>
        <p:spPr>
          <a:xfrm>
            <a:off x="3429000" y="1543110"/>
            <a:ext cx="1828800" cy="514290"/>
          </a:xfrm>
          <a:prstGeom prst="straightConnector1">
            <a:avLst/>
          </a:prstGeom>
          <a:ln w="38100">
            <a:solidFill>
              <a:srgbClr val="001A7E"/>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791200" y="4876800"/>
            <a:ext cx="2438400" cy="800219"/>
          </a:xfrm>
          <a:prstGeom prst="rect">
            <a:avLst/>
          </a:prstGeom>
          <a:noFill/>
        </p:spPr>
        <p:txBody>
          <a:bodyPr wrap="square" rtlCol="0">
            <a:spAutoFit/>
          </a:bodyPr>
          <a:lstStyle/>
          <a:p>
            <a:r>
              <a:rPr lang="en-US" sz="2800" b="1" dirty="0" smtClean="0">
                <a:solidFill>
                  <a:srgbClr val="CF7028"/>
                </a:solidFill>
                <a:latin typeface="Arial Narrow" panose="020B0606020202030204" pitchFamily="34" charset="0"/>
              </a:rPr>
              <a:t>Ending point?</a:t>
            </a:r>
            <a:endParaRPr lang="en-US" sz="2800" b="1" dirty="0">
              <a:solidFill>
                <a:srgbClr val="CF7028"/>
              </a:solidFill>
              <a:latin typeface="Arial Narrow" panose="020B0606020202030204" pitchFamily="34" charset="0"/>
            </a:endParaRPr>
          </a:p>
          <a:p>
            <a:endParaRPr lang="en-US" dirty="0">
              <a:solidFill>
                <a:srgbClr val="CF7028"/>
              </a:solidFill>
            </a:endParaRPr>
          </a:p>
        </p:txBody>
      </p:sp>
      <p:cxnSp>
        <p:nvCxnSpPr>
          <p:cNvPr id="18" name="Straight Arrow Connector 17"/>
          <p:cNvCxnSpPr>
            <a:stCxn id="17" idx="0"/>
          </p:cNvCxnSpPr>
          <p:nvPr/>
        </p:nvCxnSpPr>
        <p:spPr>
          <a:xfrm flipV="1">
            <a:off x="7010400" y="3543300"/>
            <a:ext cx="1143000" cy="1333500"/>
          </a:xfrm>
          <a:prstGeom prst="straightConnector1">
            <a:avLst/>
          </a:prstGeom>
          <a:ln w="38100">
            <a:solidFill>
              <a:srgbClr val="001A7E"/>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276600" y="3352800"/>
            <a:ext cx="2257425" cy="1752600"/>
          </a:xfrm>
          <a:prstGeom prst="straightConnector1">
            <a:avLst/>
          </a:prstGeom>
          <a:ln w="38100">
            <a:solidFill>
              <a:srgbClr val="001A7E"/>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648200" y="2743259"/>
            <a:ext cx="1589052" cy="2133541"/>
          </a:xfrm>
          <a:prstGeom prst="straightConnector1">
            <a:avLst/>
          </a:prstGeom>
          <a:ln w="38100">
            <a:solidFill>
              <a:srgbClr val="001A7E"/>
            </a:solidFill>
            <a:tailEnd type="arrow"/>
          </a:ln>
        </p:spPr>
        <p:style>
          <a:lnRef idx="1">
            <a:schemeClr val="accent1"/>
          </a:lnRef>
          <a:fillRef idx="0">
            <a:schemeClr val="accent1"/>
          </a:fillRef>
          <a:effectRef idx="0">
            <a:schemeClr val="accent1"/>
          </a:effectRef>
          <a:fontRef idx="minor">
            <a:schemeClr val="tx1"/>
          </a:fontRef>
        </p:style>
      </p:cxnSp>
      <p:sp>
        <p:nvSpPr>
          <p:cNvPr id="2" name="Oval Callout 1"/>
          <p:cNvSpPr/>
          <p:nvPr/>
        </p:nvSpPr>
        <p:spPr>
          <a:xfrm>
            <a:off x="3205974" y="1790730"/>
            <a:ext cx="2884452" cy="2600206"/>
          </a:xfrm>
          <a:prstGeom prst="wedgeEllipseCallout">
            <a:avLst>
              <a:gd name="adj1" fmla="val -53812"/>
              <a:gd name="adj2" fmla="val 58584"/>
            </a:avLst>
          </a:prstGeom>
          <a:solidFill>
            <a:srgbClr val="AC2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panose="020B0604020202020204" pitchFamily="34" charset="0"/>
                <a:cs typeface="Arial" panose="020B0604020202020204" pitchFamily="34" charset="0"/>
              </a:rPr>
              <a:t>When do barriers break?</a:t>
            </a:r>
            <a:endParaRPr lang="en-US" sz="3200" dirty="0">
              <a:latin typeface="Arial" panose="020B0604020202020204" pitchFamily="34" charset="0"/>
              <a:cs typeface="Arial" panose="020B0604020202020204" pitchFamily="34" charset="0"/>
            </a:endParaRPr>
          </a:p>
        </p:txBody>
      </p:sp>
      <p:sp>
        <p:nvSpPr>
          <p:cNvPr id="20" name="Rounded Rectangle 19"/>
          <p:cNvSpPr/>
          <p:nvPr/>
        </p:nvSpPr>
        <p:spPr>
          <a:xfrm>
            <a:off x="1819275" y="3038386"/>
            <a:ext cx="5791200" cy="609600"/>
          </a:xfrm>
          <a:prstGeom prst="roundRect">
            <a:avLst>
              <a:gd name="adj" fmla="val 50000"/>
            </a:avLst>
          </a:prstGeom>
          <a:solidFill>
            <a:srgbClr val="7D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Arial Narrow" panose="020B0606020202030204" pitchFamily="34" charset="0"/>
              </a:rPr>
              <a:t>How does this happen? Who or what are driving the story?</a:t>
            </a:r>
            <a:endParaRPr lang="en-US" dirty="0">
              <a:solidFill>
                <a:schemeClr val="bg1"/>
              </a:solidFill>
            </a:endParaRPr>
          </a:p>
        </p:txBody>
      </p:sp>
    </p:spTree>
    <p:extLst>
      <p:ext uri="{BB962C8B-B14F-4D97-AF65-F5344CB8AC3E}">
        <p14:creationId xmlns:p14="http://schemas.microsoft.com/office/powerpoint/2010/main" val="353487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75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75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2"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B’s</a:t>
            </a:r>
            <a:endParaRPr lang="en-US" dirty="0"/>
          </a:p>
        </p:txBody>
      </p:sp>
      <p:sp>
        <p:nvSpPr>
          <p:cNvPr id="4" name="Rectangle 3"/>
          <p:cNvSpPr/>
          <p:nvPr/>
        </p:nvSpPr>
        <p:spPr>
          <a:xfrm>
            <a:off x="533400" y="1219200"/>
            <a:ext cx="8153400" cy="990600"/>
          </a:xfrm>
          <a:prstGeom prst="rect">
            <a:avLst/>
          </a:prstGeom>
          <a:solidFill>
            <a:srgbClr val="003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bg1"/>
                </a:solidFill>
                <a:latin typeface="Arial Narrow" panose="020B0606020202030204" pitchFamily="34" charset="0"/>
              </a:rPr>
              <a:t>Background</a:t>
            </a:r>
            <a:endParaRPr lang="en-US" sz="2800" b="1" dirty="0">
              <a:solidFill>
                <a:schemeClr val="bg1"/>
              </a:solidFill>
              <a:latin typeface="Arial Narrow" panose="020B0606020202030204" pitchFamily="34" charset="0"/>
            </a:endParaRPr>
          </a:p>
        </p:txBody>
      </p:sp>
      <p:sp>
        <p:nvSpPr>
          <p:cNvPr id="5" name="Rectangle 4"/>
          <p:cNvSpPr/>
          <p:nvPr/>
        </p:nvSpPr>
        <p:spPr>
          <a:xfrm>
            <a:off x="533400" y="2438400"/>
            <a:ext cx="8153400" cy="990600"/>
          </a:xfrm>
          <a:prstGeom prst="rect">
            <a:avLst/>
          </a:prstGeom>
          <a:solidFill>
            <a:srgbClr val="7D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bg1"/>
                </a:solidFill>
                <a:latin typeface="Arial Narrow" panose="020B0606020202030204" pitchFamily="34" charset="0"/>
              </a:rPr>
              <a:t>Barriers</a:t>
            </a:r>
            <a:endParaRPr lang="en-US" sz="2800" b="1" dirty="0">
              <a:solidFill>
                <a:schemeClr val="bg1"/>
              </a:solidFill>
              <a:latin typeface="Arial Narrow" panose="020B0606020202030204" pitchFamily="34" charset="0"/>
            </a:endParaRPr>
          </a:p>
        </p:txBody>
      </p:sp>
      <p:sp>
        <p:nvSpPr>
          <p:cNvPr id="6" name="Rectangle 5"/>
          <p:cNvSpPr/>
          <p:nvPr/>
        </p:nvSpPr>
        <p:spPr>
          <a:xfrm>
            <a:off x="533400" y="3657600"/>
            <a:ext cx="8153400" cy="990600"/>
          </a:xfrm>
          <a:prstGeom prst="rect">
            <a:avLst/>
          </a:prstGeom>
          <a:solidFill>
            <a:srgbClr val="9CA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bg1"/>
                </a:solidFill>
                <a:latin typeface="Arial Narrow" panose="020B0606020202030204" pitchFamily="34" charset="0"/>
              </a:rPr>
              <a:t>Breaking</a:t>
            </a:r>
            <a:endParaRPr lang="en-US" sz="2800" b="1" dirty="0">
              <a:solidFill>
                <a:schemeClr val="bg1"/>
              </a:solidFill>
              <a:latin typeface="Arial Narrow" panose="020B0606020202030204" pitchFamily="34" charset="0"/>
            </a:endParaRPr>
          </a:p>
        </p:txBody>
      </p:sp>
      <p:sp>
        <p:nvSpPr>
          <p:cNvPr id="7" name="Rectangle 6"/>
          <p:cNvSpPr/>
          <p:nvPr/>
        </p:nvSpPr>
        <p:spPr>
          <a:xfrm>
            <a:off x="533400" y="4876800"/>
            <a:ext cx="8153400" cy="990600"/>
          </a:xfrm>
          <a:prstGeom prst="rect">
            <a:avLst/>
          </a:prstGeom>
          <a:solidFill>
            <a:srgbClr val="AC2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bg1"/>
                </a:solidFill>
                <a:latin typeface="Arial Narrow" panose="020B0606020202030204" pitchFamily="34" charset="0"/>
              </a:rPr>
              <a:t>Begin Again?</a:t>
            </a:r>
            <a:endParaRPr lang="en-US" sz="2800" b="1" dirty="0">
              <a:solidFill>
                <a:schemeClr val="bg1"/>
              </a:solidFill>
              <a:latin typeface="Arial Narrow" panose="020B0606020202030204" pitchFamily="34" charset="0"/>
            </a:endParaRPr>
          </a:p>
        </p:txBody>
      </p:sp>
      <p:cxnSp>
        <p:nvCxnSpPr>
          <p:cNvPr id="9" name="Straight Arrow Connector 8"/>
          <p:cNvCxnSpPr/>
          <p:nvPr/>
        </p:nvCxnSpPr>
        <p:spPr>
          <a:xfrm>
            <a:off x="4610100" y="2286000"/>
            <a:ext cx="0" cy="1143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619625" y="3505200"/>
            <a:ext cx="0" cy="1143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10100" y="4686300"/>
            <a:ext cx="0" cy="1143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458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t>Background</a:t>
            </a:r>
          </a:p>
        </p:txBody>
      </p:sp>
      <p:sp>
        <p:nvSpPr>
          <p:cNvPr id="4" name="Rectangle 3"/>
          <p:cNvSpPr/>
          <p:nvPr/>
        </p:nvSpPr>
        <p:spPr>
          <a:xfrm>
            <a:off x="533400" y="1295400"/>
            <a:ext cx="3962400" cy="2209800"/>
          </a:xfrm>
          <a:prstGeom prst="rect">
            <a:avLst/>
          </a:prstGeom>
          <a:solidFill>
            <a:srgbClr val="CF7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bg1"/>
                </a:solidFill>
                <a:latin typeface="Arial Narrow" panose="020B0606020202030204" pitchFamily="34" charset="0"/>
              </a:rPr>
              <a:t>Context</a:t>
            </a:r>
            <a:endParaRPr lang="en-US" sz="2800" b="1" dirty="0">
              <a:solidFill>
                <a:schemeClr val="bg1"/>
              </a:solidFill>
              <a:latin typeface="Arial Narrow" panose="020B0606020202030204" pitchFamily="34" charset="0"/>
            </a:endParaRPr>
          </a:p>
        </p:txBody>
      </p:sp>
      <p:sp>
        <p:nvSpPr>
          <p:cNvPr id="5" name="Content Placeholder 1"/>
          <p:cNvSpPr txBox="1">
            <a:spLocks/>
          </p:cNvSpPr>
          <p:nvPr/>
        </p:nvSpPr>
        <p:spPr>
          <a:xfrm>
            <a:off x="4724400" y="1905000"/>
            <a:ext cx="4038600" cy="1524000"/>
          </a:xfrm>
          <a:prstGeom prst="rect">
            <a:avLst/>
          </a:prstGeom>
        </p:spPr>
        <p:txBody>
          <a:bodyPr/>
          <a:lstStyle>
            <a:lvl1pPr marL="342900" indent="-342900" algn="l" rtl="0" eaLnBrk="1" fontAlgn="base" hangingPunct="1">
              <a:spcBef>
                <a:spcPts val="0"/>
              </a:spcBef>
              <a:spcAft>
                <a:spcPct val="0"/>
              </a:spcAft>
              <a:buFont typeface="Arial" charset="0"/>
              <a:buChar char="•"/>
              <a:defRPr sz="2200" b="1" kern="1200">
                <a:solidFill>
                  <a:srgbClr val="003E7E"/>
                </a:solidFill>
                <a:latin typeface="Arial Narrow" panose="020B0606020202030204" pitchFamily="34" charset="0"/>
                <a:ea typeface="+mn-ea"/>
                <a:cs typeface="+mn-cs"/>
              </a:defRPr>
            </a:lvl1pPr>
            <a:lvl2pPr marL="742950" indent="-28575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2pPr>
            <a:lvl3pPr marL="11430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3pPr>
            <a:lvl4pPr marL="16002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4pPr>
            <a:lvl5pPr marL="20574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t>What was happening?</a:t>
            </a:r>
          </a:p>
          <a:p>
            <a:pPr lvl="1"/>
            <a:r>
              <a:rPr lang="en-US" sz="2400" dirty="0" smtClean="0"/>
              <a:t>Locally</a:t>
            </a:r>
          </a:p>
          <a:p>
            <a:pPr lvl="1"/>
            <a:r>
              <a:rPr lang="en-US" sz="2400" dirty="0" smtClean="0"/>
              <a:t>Large scale</a:t>
            </a:r>
          </a:p>
        </p:txBody>
      </p:sp>
      <p:sp>
        <p:nvSpPr>
          <p:cNvPr id="6" name="Content Placeholder 1"/>
          <p:cNvSpPr txBox="1">
            <a:spLocks/>
          </p:cNvSpPr>
          <p:nvPr/>
        </p:nvSpPr>
        <p:spPr>
          <a:xfrm>
            <a:off x="514350" y="3771900"/>
            <a:ext cx="8248650" cy="2171700"/>
          </a:xfrm>
          <a:prstGeom prst="rect">
            <a:avLst/>
          </a:prstGeom>
        </p:spPr>
        <p:txBody>
          <a:bodyPr/>
          <a:lstStyle>
            <a:lvl1pPr marL="342900" indent="-342900" algn="l" rtl="0" eaLnBrk="1" fontAlgn="base" hangingPunct="1">
              <a:spcBef>
                <a:spcPts val="0"/>
              </a:spcBef>
              <a:spcAft>
                <a:spcPct val="0"/>
              </a:spcAft>
              <a:buFont typeface="Arial" charset="0"/>
              <a:buChar char="•"/>
              <a:defRPr sz="2200" b="1" kern="1200">
                <a:solidFill>
                  <a:srgbClr val="003E7E"/>
                </a:solidFill>
                <a:latin typeface="Arial Narrow" panose="020B0606020202030204" pitchFamily="34" charset="0"/>
                <a:ea typeface="+mn-ea"/>
                <a:cs typeface="+mn-cs"/>
              </a:defRPr>
            </a:lvl1pPr>
            <a:lvl2pPr marL="742950" indent="-28575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2pPr>
            <a:lvl3pPr marL="11430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3pPr>
            <a:lvl4pPr marL="16002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4pPr>
            <a:lvl5pPr marL="20574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i="1" dirty="0" smtClean="0">
                <a:solidFill>
                  <a:srgbClr val="8C5C2C"/>
                </a:solidFill>
              </a:rPr>
              <a:t>Broad Topic: Music history</a:t>
            </a:r>
            <a:endParaRPr lang="en-US" sz="2400" i="1" dirty="0" smtClean="0">
              <a:solidFill>
                <a:srgbClr val="8C5C2C"/>
              </a:solidFill>
            </a:endParaRPr>
          </a:p>
          <a:p>
            <a:pPr lvl="1"/>
            <a:r>
              <a:rPr lang="en-US" sz="2400" dirty="0" smtClean="0"/>
              <a:t>What would be helpful to know? </a:t>
            </a:r>
          </a:p>
          <a:p>
            <a:pPr lvl="1"/>
            <a:r>
              <a:rPr lang="en-US" sz="2400" dirty="0" smtClean="0"/>
              <a:t>Who? When? Where?</a:t>
            </a:r>
          </a:p>
          <a:p>
            <a:pPr lvl="1"/>
            <a:r>
              <a:rPr lang="en-US" sz="2400" dirty="0" smtClean="0"/>
              <a:t>Narrow Topic: </a:t>
            </a:r>
            <a:r>
              <a:rPr lang="en-US" sz="2400" dirty="0" err="1" smtClean="0">
                <a:hlinkClick r:id="rId3"/>
              </a:rPr>
              <a:t>Dimitriy</a:t>
            </a:r>
            <a:r>
              <a:rPr lang="en-US" sz="2400" dirty="0" smtClean="0">
                <a:hlinkClick r:id="rId3"/>
              </a:rPr>
              <a:t> Shostakovich</a:t>
            </a:r>
            <a:r>
              <a:rPr lang="en-US" sz="2400" dirty="0" smtClean="0"/>
              <a:t> (Russian composer and pianist) </a:t>
            </a:r>
            <a:r>
              <a:rPr lang="en-US" sz="1800" dirty="0" smtClean="0"/>
              <a:t>[Link: previous WI National Finalist documentary]</a:t>
            </a:r>
          </a:p>
        </p:txBody>
      </p:sp>
    </p:spTree>
    <p:extLst>
      <p:ext uri="{BB962C8B-B14F-4D97-AF65-F5344CB8AC3E}">
        <p14:creationId xmlns:p14="http://schemas.microsoft.com/office/powerpoint/2010/main" val="183041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t>Barriers</a:t>
            </a:r>
          </a:p>
        </p:txBody>
      </p:sp>
      <p:sp>
        <p:nvSpPr>
          <p:cNvPr id="4" name="Rectangle 3"/>
          <p:cNvSpPr/>
          <p:nvPr/>
        </p:nvSpPr>
        <p:spPr>
          <a:xfrm>
            <a:off x="4648200" y="1293628"/>
            <a:ext cx="3962400" cy="2209800"/>
          </a:xfrm>
          <a:prstGeom prst="rect">
            <a:avLst/>
          </a:prstGeom>
          <a:solidFill>
            <a:srgbClr val="9CA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latin typeface="Arial Narrow" panose="020B0606020202030204" pitchFamily="34" charset="0"/>
              </a:rPr>
              <a:t>What is in the way?</a:t>
            </a:r>
            <a:endParaRPr lang="en-US" sz="2800" b="1" dirty="0">
              <a:latin typeface="Arial Narrow" panose="020B0606020202030204" pitchFamily="34" charset="0"/>
            </a:endParaRPr>
          </a:p>
        </p:txBody>
      </p:sp>
      <p:sp>
        <p:nvSpPr>
          <p:cNvPr id="5" name="Content Placeholder 1"/>
          <p:cNvSpPr txBox="1">
            <a:spLocks/>
          </p:cNvSpPr>
          <p:nvPr/>
        </p:nvSpPr>
        <p:spPr>
          <a:xfrm>
            <a:off x="304800" y="1293628"/>
            <a:ext cx="4038600" cy="2363972"/>
          </a:xfrm>
          <a:prstGeom prst="rect">
            <a:avLst/>
          </a:prstGeom>
        </p:spPr>
        <p:txBody>
          <a:bodyPr/>
          <a:lstStyle>
            <a:lvl1pPr marL="342900" indent="-342900" algn="l" rtl="0" eaLnBrk="1" fontAlgn="base" hangingPunct="1">
              <a:spcBef>
                <a:spcPts val="0"/>
              </a:spcBef>
              <a:spcAft>
                <a:spcPct val="0"/>
              </a:spcAft>
              <a:buFont typeface="Arial" charset="0"/>
              <a:buChar char="•"/>
              <a:defRPr sz="2200" b="1" kern="1200">
                <a:solidFill>
                  <a:srgbClr val="003E7E"/>
                </a:solidFill>
                <a:latin typeface="Arial Narrow" panose="020B0606020202030204" pitchFamily="34" charset="0"/>
                <a:ea typeface="+mn-ea"/>
                <a:cs typeface="+mn-cs"/>
              </a:defRPr>
            </a:lvl1pPr>
            <a:lvl2pPr marL="742950" indent="-28575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2pPr>
            <a:lvl3pPr marL="11430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3pPr>
            <a:lvl4pPr marL="16002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4pPr>
            <a:lvl5pPr marL="20574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smtClean="0"/>
              <a:t>Describe what is in the way</a:t>
            </a:r>
          </a:p>
          <a:p>
            <a:pPr lvl="1"/>
            <a:r>
              <a:rPr lang="en-US" sz="2800" dirty="0" smtClean="0"/>
              <a:t>For who? For all?</a:t>
            </a:r>
            <a:endParaRPr lang="en-US" sz="2800" dirty="0"/>
          </a:p>
          <a:p>
            <a:pPr lvl="1"/>
            <a:r>
              <a:rPr lang="en-US" sz="2800" dirty="0" smtClean="0"/>
              <a:t>Visible or invisible?</a:t>
            </a:r>
          </a:p>
          <a:p>
            <a:pPr lvl="1"/>
            <a:r>
              <a:rPr lang="en-US" sz="2800" dirty="0" smtClean="0"/>
              <a:t>What will it take?</a:t>
            </a:r>
            <a:endParaRPr lang="en-US" sz="2800" dirty="0"/>
          </a:p>
        </p:txBody>
      </p:sp>
      <p:sp>
        <p:nvSpPr>
          <p:cNvPr id="6" name="Content Placeholder 1"/>
          <p:cNvSpPr txBox="1">
            <a:spLocks/>
          </p:cNvSpPr>
          <p:nvPr/>
        </p:nvSpPr>
        <p:spPr>
          <a:xfrm>
            <a:off x="567478" y="4114800"/>
            <a:ext cx="7990367" cy="2171700"/>
          </a:xfrm>
          <a:prstGeom prst="rect">
            <a:avLst/>
          </a:prstGeom>
        </p:spPr>
        <p:txBody>
          <a:bodyPr/>
          <a:lstStyle>
            <a:lvl1pPr marL="342900" indent="-342900" algn="l" rtl="0" eaLnBrk="1" fontAlgn="base" hangingPunct="1">
              <a:spcBef>
                <a:spcPts val="0"/>
              </a:spcBef>
              <a:spcAft>
                <a:spcPct val="0"/>
              </a:spcAft>
              <a:buFont typeface="Arial" charset="0"/>
              <a:buChar char="•"/>
              <a:defRPr sz="2200" b="1" kern="1200">
                <a:solidFill>
                  <a:srgbClr val="003E7E"/>
                </a:solidFill>
                <a:latin typeface="Arial Narrow" panose="020B0606020202030204" pitchFamily="34" charset="0"/>
                <a:ea typeface="+mn-ea"/>
                <a:cs typeface="+mn-cs"/>
              </a:defRPr>
            </a:lvl1pPr>
            <a:lvl2pPr marL="742950" indent="-28575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2pPr>
            <a:lvl3pPr marL="11430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3pPr>
            <a:lvl4pPr marL="16002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4pPr>
            <a:lvl5pPr marL="20574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i="1" dirty="0" smtClean="0">
                <a:solidFill>
                  <a:srgbClr val="8C5C2C"/>
                </a:solidFill>
              </a:rPr>
              <a:t>Broad Topic: </a:t>
            </a:r>
            <a:r>
              <a:rPr lang="en-US" sz="2400" i="1" dirty="0" smtClean="0">
                <a:solidFill>
                  <a:srgbClr val="8C5C2C"/>
                </a:solidFill>
              </a:rPr>
              <a:t>Music history</a:t>
            </a:r>
          </a:p>
          <a:p>
            <a:pPr lvl="1"/>
            <a:r>
              <a:rPr lang="en-US" sz="2400" dirty="0" smtClean="0"/>
              <a:t>Can men and women play the same instrument/song?</a:t>
            </a:r>
          </a:p>
          <a:p>
            <a:pPr lvl="1"/>
            <a:r>
              <a:rPr lang="en-US" sz="2400" dirty="0" smtClean="0"/>
              <a:t>Narrow Topic: </a:t>
            </a:r>
            <a:r>
              <a:rPr lang="en-US" sz="2400" b="1" dirty="0" smtClean="0">
                <a:hlinkClick r:id="rId3"/>
              </a:rPr>
              <a:t>Crying Woman Singers </a:t>
            </a:r>
            <a:r>
              <a:rPr lang="en-US" sz="2400" dirty="0" smtClean="0"/>
              <a:t>(American Indian Women) </a:t>
            </a:r>
            <a:endParaRPr lang="en-US" sz="2400" dirty="0"/>
          </a:p>
        </p:txBody>
      </p:sp>
    </p:spTree>
    <p:extLst>
      <p:ext uri="{BB962C8B-B14F-4D97-AF65-F5344CB8AC3E}">
        <p14:creationId xmlns:p14="http://schemas.microsoft.com/office/powerpoint/2010/main" val="305691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t>Breaking</a:t>
            </a:r>
          </a:p>
        </p:txBody>
      </p:sp>
      <p:sp>
        <p:nvSpPr>
          <p:cNvPr id="4" name="Rectangle 3"/>
          <p:cNvSpPr/>
          <p:nvPr/>
        </p:nvSpPr>
        <p:spPr>
          <a:xfrm>
            <a:off x="4827523" y="1447800"/>
            <a:ext cx="3962400" cy="2209800"/>
          </a:xfrm>
          <a:prstGeom prst="rect">
            <a:avLst/>
          </a:prstGeom>
          <a:solidFill>
            <a:srgbClr val="7D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latin typeface="Arial Narrow" panose="020B0606020202030204" pitchFamily="34" charset="0"/>
              </a:rPr>
              <a:t>What happened?</a:t>
            </a:r>
            <a:endParaRPr lang="en-US" sz="2800" b="1" dirty="0" smtClean="0">
              <a:latin typeface="Arial Narrow" panose="020B0606020202030204" pitchFamily="34" charset="0"/>
            </a:endParaRPr>
          </a:p>
        </p:txBody>
      </p:sp>
      <p:sp>
        <p:nvSpPr>
          <p:cNvPr id="5" name="Content Placeholder 1"/>
          <p:cNvSpPr txBox="1">
            <a:spLocks/>
          </p:cNvSpPr>
          <p:nvPr/>
        </p:nvSpPr>
        <p:spPr>
          <a:xfrm>
            <a:off x="685800" y="3811772"/>
            <a:ext cx="8001000" cy="2474728"/>
          </a:xfrm>
          <a:prstGeom prst="rect">
            <a:avLst/>
          </a:prstGeom>
        </p:spPr>
        <p:txBody>
          <a:bodyPr/>
          <a:lstStyle>
            <a:lvl1pPr marL="342900" indent="-342900" algn="l" rtl="0" eaLnBrk="1" fontAlgn="base" hangingPunct="1">
              <a:spcBef>
                <a:spcPts val="0"/>
              </a:spcBef>
              <a:spcAft>
                <a:spcPct val="0"/>
              </a:spcAft>
              <a:buFont typeface="Arial" charset="0"/>
              <a:buChar char="•"/>
              <a:defRPr sz="2200" b="1" kern="1200">
                <a:solidFill>
                  <a:srgbClr val="003E7E"/>
                </a:solidFill>
                <a:latin typeface="Arial Narrow" panose="020B0606020202030204" pitchFamily="34" charset="0"/>
                <a:ea typeface="+mn-ea"/>
                <a:cs typeface="+mn-cs"/>
              </a:defRPr>
            </a:lvl1pPr>
            <a:lvl2pPr marL="742950" indent="-28575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2pPr>
            <a:lvl3pPr marL="11430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3pPr>
            <a:lvl4pPr marL="16002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4pPr>
            <a:lvl5pPr marL="20574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i="1" dirty="0" smtClean="0">
                <a:solidFill>
                  <a:srgbClr val="8C5C2C"/>
                </a:solidFill>
              </a:rPr>
              <a:t>Broad Topic: </a:t>
            </a:r>
            <a:r>
              <a:rPr lang="en-US" sz="2400" i="1" dirty="0" smtClean="0">
                <a:solidFill>
                  <a:srgbClr val="8C5C2C"/>
                </a:solidFill>
              </a:rPr>
              <a:t>Music history</a:t>
            </a:r>
          </a:p>
          <a:p>
            <a:pPr lvl="1"/>
            <a:r>
              <a:rPr lang="en-US" sz="2400" dirty="0" smtClean="0"/>
              <a:t>Who is the audience? Who are the creators? </a:t>
            </a:r>
          </a:p>
          <a:p>
            <a:pPr lvl="1"/>
            <a:r>
              <a:rPr lang="en-US" sz="2400" dirty="0" smtClean="0"/>
              <a:t>Where is the music played? </a:t>
            </a:r>
          </a:p>
          <a:p>
            <a:pPr lvl="1"/>
            <a:r>
              <a:rPr lang="en-US" sz="2400" dirty="0" smtClean="0"/>
              <a:t>Narrow Topic</a:t>
            </a:r>
            <a:r>
              <a:rPr lang="en-US" sz="2400" dirty="0"/>
              <a:t>: </a:t>
            </a:r>
            <a:r>
              <a:rPr lang="en-US" sz="2400" b="1" dirty="0">
                <a:hlinkClick r:id="rId3"/>
              </a:rPr>
              <a:t>WWI Jazz </a:t>
            </a:r>
            <a:r>
              <a:rPr lang="en-US" sz="2400" b="1" dirty="0" smtClean="0">
                <a:hlinkClick r:id="rId3"/>
              </a:rPr>
              <a:t>regiments </a:t>
            </a:r>
            <a:r>
              <a:rPr lang="en-US" sz="2400" dirty="0" smtClean="0"/>
              <a:t>(African </a:t>
            </a:r>
            <a:r>
              <a:rPr lang="en-US" sz="2400" dirty="0"/>
              <a:t>American and Puerto Rican jazz </a:t>
            </a:r>
            <a:r>
              <a:rPr lang="en-US" sz="2400" dirty="0" smtClean="0"/>
              <a:t>musicians)</a:t>
            </a:r>
            <a:endParaRPr lang="en-US" sz="2400" dirty="0"/>
          </a:p>
          <a:p>
            <a:pPr lvl="1"/>
            <a:endParaRPr lang="en-US" sz="2400" dirty="0" smtClean="0"/>
          </a:p>
        </p:txBody>
      </p:sp>
      <p:sp>
        <p:nvSpPr>
          <p:cNvPr id="6" name="Content Placeholder 1"/>
          <p:cNvSpPr txBox="1">
            <a:spLocks/>
          </p:cNvSpPr>
          <p:nvPr/>
        </p:nvSpPr>
        <p:spPr>
          <a:xfrm>
            <a:off x="293077" y="1600200"/>
            <a:ext cx="8382000" cy="2211572"/>
          </a:xfrm>
          <a:prstGeom prst="rect">
            <a:avLst/>
          </a:prstGeom>
        </p:spPr>
        <p:txBody>
          <a:bodyPr/>
          <a:lstStyle>
            <a:lvl1pPr marL="342900" indent="-342900" algn="l" rtl="0" eaLnBrk="1" fontAlgn="base" hangingPunct="1">
              <a:spcBef>
                <a:spcPts val="0"/>
              </a:spcBef>
              <a:spcAft>
                <a:spcPct val="0"/>
              </a:spcAft>
              <a:buFont typeface="Arial" charset="0"/>
              <a:buChar char="•"/>
              <a:defRPr sz="2200" b="1" kern="1200">
                <a:solidFill>
                  <a:srgbClr val="003E7E"/>
                </a:solidFill>
                <a:latin typeface="Arial Narrow" panose="020B0606020202030204" pitchFamily="34" charset="0"/>
                <a:ea typeface="+mn-ea"/>
                <a:cs typeface="+mn-cs"/>
              </a:defRPr>
            </a:lvl1pPr>
            <a:lvl2pPr marL="742950" indent="-28575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2pPr>
            <a:lvl3pPr marL="11430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3pPr>
            <a:lvl4pPr marL="16002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4pPr>
            <a:lvl5pPr marL="20574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smtClean="0"/>
              <a:t>Describe what broke</a:t>
            </a:r>
          </a:p>
          <a:p>
            <a:r>
              <a:rPr lang="en-US" sz="2800" dirty="0" smtClean="0"/>
              <a:t>Did it </a:t>
            </a:r>
            <a:r>
              <a:rPr lang="en-US" sz="2800" i="1" dirty="0" smtClean="0"/>
              <a:t>need</a:t>
            </a:r>
            <a:r>
              <a:rPr lang="en-US" sz="2800" dirty="0" smtClean="0"/>
              <a:t> to break? </a:t>
            </a:r>
          </a:p>
          <a:p>
            <a:pPr lvl="1"/>
            <a:r>
              <a:rPr lang="en-US" sz="2800" dirty="0" smtClean="0"/>
              <a:t>Is this agreed?</a:t>
            </a:r>
          </a:p>
          <a:p>
            <a:pPr lvl="1"/>
            <a:r>
              <a:rPr lang="en-US" sz="2800" dirty="0" smtClean="0"/>
              <a:t>Is this good/bad? For who?</a:t>
            </a:r>
          </a:p>
          <a:p>
            <a:pPr lvl="1"/>
            <a:endParaRPr lang="en-US" sz="2800" dirty="0" smtClean="0"/>
          </a:p>
        </p:txBody>
      </p:sp>
    </p:spTree>
    <p:extLst>
      <p:ext uri="{BB962C8B-B14F-4D97-AF65-F5344CB8AC3E}">
        <p14:creationId xmlns:p14="http://schemas.microsoft.com/office/powerpoint/2010/main" val="340042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t>Begin Again?</a:t>
            </a:r>
          </a:p>
        </p:txBody>
      </p:sp>
      <p:sp>
        <p:nvSpPr>
          <p:cNvPr id="5" name="Rectangle 4"/>
          <p:cNvSpPr/>
          <p:nvPr/>
        </p:nvSpPr>
        <p:spPr>
          <a:xfrm>
            <a:off x="4724400" y="1287766"/>
            <a:ext cx="3962400" cy="2209800"/>
          </a:xfrm>
          <a:prstGeom prst="rect">
            <a:avLst/>
          </a:prstGeom>
          <a:solidFill>
            <a:srgbClr val="AC2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latin typeface="Arial Narrow" panose="020B0606020202030204" pitchFamily="34" charset="0"/>
              </a:rPr>
              <a:t>What changed?</a:t>
            </a:r>
            <a:endParaRPr lang="en-US" sz="6000" b="1" dirty="0">
              <a:latin typeface="Arial Narrow" panose="020B0606020202030204" pitchFamily="34" charset="0"/>
            </a:endParaRPr>
          </a:p>
        </p:txBody>
      </p:sp>
      <p:sp>
        <p:nvSpPr>
          <p:cNvPr id="4" name="Content Placeholder 1"/>
          <p:cNvSpPr txBox="1">
            <a:spLocks/>
          </p:cNvSpPr>
          <p:nvPr/>
        </p:nvSpPr>
        <p:spPr>
          <a:xfrm>
            <a:off x="435429" y="3657600"/>
            <a:ext cx="8229600" cy="2590800"/>
          </a:xfrm>
          <a:prstGeom prst="rect">
            <a:avLst/>
          </a:prstGeom>
        </p:spPr>
        <p:txBody>
          <a:bodyPr/>
          <a:lstStyle>
            <a:lvl1pPr marL="342900" indent="-342900" algn="l" rtl="0" eaLnBrk="1" fontAlgn="base" hangingPunct="1">
              <a:spcBef>
                <a:spcPts val="0"/>
              </a:spcBef>
              <a:spcAft>
                <a:spcPct val="0"/>
              </a:spcAft>
              <a:buFont typeface="Arial" charset="0"/>
              <a:buChar char="•"/>
              <a:defRPr sz="2200" b="1" kern="1200">
                <a:solidFill>
                  <a:srgbClr val="003E7E"/>
                </a:solidFill>
                <a:latin typeface="Arial Narrow" panose="020B0606020202030204" pitchFamily="34" charset="0"/>
                <a:ea typeface="+mn-ea"/>
                <a:cs typeface="+mn-cs"/>
              </a:defRPr>
            </a:lvl1pPr>
            <a:lvl2pPr marL="742950" indent="-28575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2pPr>
            <a:lvl3pPr marL="11430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3pPr>
            <a:lvl4pPr marL="16002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4pPr>
            <a:lvl5pPr marL="20574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i="1" dirty="0" smtClean="0">
                <a:solidFill>
                  <a:srgbClr val="8C5C2C"/>
                </a:solidFill>
              </a:rPr>
              <a:t>Broad Topic: </a:t>
            </a:r>
            <a:r>
              <a:rPr lang="en-US" sz="2400" i="1" dirty="0" smtClean="0">
                <a:solidFill>
                  <a:srgbClr val="8C5C2C"/>
                </a:solidFill>
              </a:rPr>
              <a:t>Music history</a:t>
            </a:r>
          </a:p>
          <a:p>
            <a:pPr lvl="1"/>
            <a:r>
              <a:rPr lang="en-US" sz="2400" dirty="0" smtClean="0"/>
              <a:t>Is this the end of change? Did it solve anything?</a:t>
            </a:r>
          </a:p>
          <a:p>
            <a:pPr lvl="1"/>
            <a:r>
              <a:rPr lang="en-US" sz="2400" dirty="0" smtClean="0"/>
              <a:t>What mark did this leave on history?</a:t>
            </a:r>
          </a:p>
          <a:p>
            <a:pPr lvl="1"/>
            <a:r>
              <a:rPr lang="en-US" sz="2400" dirty="0" smtClean="0"/>
              <a:t>Narrow Topic: </a:t>
            </a:r>
            <a:r>
              <a:rPr lang="en-US" sz="2400" b="1" dirty="0" smtClean="0"/>
              <a:t>Live Aid </a:t>
            </a:r>
            <a:r>
              <a:rPr lang="en-US" sz="2400" dirty="0" smtClean="0"/>
              <a:t>(1985 worldwide charity event)</a:t>
            </a:r>
            <a:endParaRPr lang="en-US" sz="2400" dirty="0"/>
          </a:p>
        </p:txBody>
      </p:sp>
      <p:sp>
        <p:nvSpPr>
          <p:cNvPr id="6" name="Content Placeholder 1"/>
          <p:cNvSpPr txBox="1">
            <a:spLocks/>
          </p:cNvSpPr>
          <p:nvPr/>
        </p:nvSpPr>
        <p:spPr>
          <a:xfrm>
            <a:off x="304800" y="1293628"/>
            <a:ext cx="8382000" cy="2440172"/>
          </a:xfrm>
          <a:prstGeom prst="rect">
            <a:avLst/>
          </a:prstGeom>
        </p:spPr>
        <p:txBody>
          <a:bodyPr/>
          <a:lstStyle>
            <a:lvl1pPr marL="342900" indent="-342900" algn="l" rtl="0" eaLnBrk="1" fontAlgn="base" hangingPunct="1">
              <a:spcBef>
                <a:spcPts val="0"/>
              </a:spcBef>
              <a:spcAft>
                <a:spcPct val="0"/>
              </a:spcAft>
              <a:buFont typeface="Arial" charset="0"/>
              <a:buChar char="•"/>
              <a:defRPr sz="2200" b="1" kern="1200">
                <a:solidFill>
                  <a:srgbClr val="003E7E"/>
                </a:solidFill>
                <a:latin typeface="Arial Narrow" panose="020B0606020202030204" pitchFamily="34" charset="0"/>
                <a:ea typeface="+mn-ea"/>
                <a:cs typeface="+mn-cs"/>
              </a:defRPr>
            </a:lvl1pPr>
            <a:lvl2pPr marL="742950" indent="-28575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2pPr>
            <a:lvl3pPr marL="11430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3pPr>
            <a:lvl4pPr marL="16002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4pPr>
            <a:lvl5pPr marL="20574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smtClean="0"/>
              <a:t>Has anything changed?</a:t>
            </a:r>
          </a:p>
          <a:p>
            <a:pPr lvl="1"/>
            <a:r>
              <a:rPr lang="en-US" sz="2800" dirty="0" smtClean="0"/>
              <a:t>Good?</a:t>
            </a:r>
          </a:p>
          <a:p>
            <a:pPr lvl="1"/>
            <a:r>
              <a:rPr lang="en-US" sz="2800" dirty="0" smtClean="0"/>
              <a:t>Bad?</a:t>
            </a:r>
          </a:p>
          <a:p>
            <a:r>
              <a:rPr lang="en-US" sz="2800" dirty="0" smtClean="0"/>
              <a:t>What can be improved?</a:t>
            </a:r>
          </a:p>
          <a:p>
            <a:r>
              <a:rPr lang="en-US" sz="2800" dirty="0" smtClean="0"/>
              <a:t>Present day?</a:t>
            </a:r>
          </a:p>
        </p:txBody>
      </p:sp>
    </p:spTree>
    <p:extLst>
      <p:ext uri="{BB962C8B-B14F-4D97-AF65-F5344CB8AC3E}">
        <p14:creationId xmlns:p14="http://schemas.microsoft.com/office/powerpoint/2010/main" val="422920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t>How to Research</a:t>
            </a:r>
          </a:p>
        </p:txBody>
      </p:sp>
      <p:sp>
        <p:nvSpPr>
          <p:cNvPr id="3" name="Rounded Rectangle 2"/>
          <p:cNvSpPr/>
          <p:nvPr/>
        </p:nvSpPr>
        <p:spPr>
          <a:xfrm>
            <a:off x="331177" y="1219200"/>
            <a:ext cx="5079023" cy="1752600"/>
          </a:xfrm>
          <a:prstGeom prst="roundRect">
            <a:avLst>
              <a:gd name="adj" fmla="val 33389"/>
            </a:avLst>
          </a:prstGeom>
          <a:solidFill>
            <a:srgbClr val="9CA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Narrow" panose="020B0606020202030204" pitchFamily="34" charset="0"/>
              </a:rPr>
              <a:t>VISIT PLACES</a:t>
            </a:r>
            <a:endParaRPr lang="en-US" sz="2800" b="1" dirty="0">
              <a:solidFill>
                <a:schemeClr val="bg1"/>
              </a:solidFill>
              <a:latin typeface="Arial Narrow" panose="020B0606020202030204" pitchFamily="34" charset="0"/>
            </a:endParaRPr>
          </a:p>
          <a:p>
            <a:pPr marL="280988" indent="-280988">
              <a:buFont typeface="Arial" panose="020B0604020202020204" pitchFamily="34" charset="0"/>
              <a:buChar char="•"/>
            </a:pPr>
            <a:r>
              <a:rPr lang="en-US" sz="2400" dirty="0">
                <a:solidFill>
                  <a:schemeClr val="bg1"/>
                </a:solidFill>
                <a:latin typeface="Arial Narrow" panose="020B0606020202030204" pitchFamily="34" charset="0"/>
              </a:rPr>
              <a:t>Search online </a:t>
            </a:r>
            <a:r>
              <a:rPr lang="en-US" sz="2400" i="1" dirty="0">
                <a:solidFill>
                  <a:schemeClr val="bg1"/>
                </a:solidFill>
                <a:latin typeface="Arial Narrow" panose="020B0606020202030204" pitchFamily="34" charset="0"/>
              </a:rPr>
              <a:t>to </a:t>
            </a:r>
            <a:r>
              <a:rPr lang="en-US" sz="2400" i="1" dirty="0" smtClean="0">
                <a:solidFill>
                  <a:schemeClr val="bg1"/>
                </a:solidFill>
                <a:latin typeface="Arial Narrow" panose="020B0606020202030204" pitchFamily="34" charset="0"/>
              </a:rPr>
              <a:t>start</a:t>
            </a:r>
            <a:endParaRPr lang="en-US" sz="2400" dirty="0" smtClean="0">
              <a:solidFill>
                <a:schemeClr val="bg1"/>
              </a:solidFill>
              <a:latin typeface="Arial Narrow" panose="020B0606020202030204" pitchFamily="34" charset="0"/>
            </a:endParaRPr>
          </a:p>
          <a:p>
            <a:pPr marL="280988" indent="-280988">
              <a:buFont typeface="Arial" panose="020B0604020202020204" pitchFamily="34" charset="0"/>
              <a:buChar char="•"/>
            </a:pPr>
            <a:r>
              <a:rPr lang="en-US" sz="2400" dirty="0" smtClean="0">
                <a:solidFill>
                  <a:schemeClr val="bg1"/>
                </a:solidFill>
                <a:latin typeface="Arial Narrow" panose="020B0606020202030204" pitchFamily="34" charset="0"/>
              </a:rPr>
              <a:t>Find a </a:t>
            </a:r>
            <a:r>
              <a:rPr lang="en-US" sz="2400" dirty="0">
                <a:solidFill>
                  <a:schemeClr val="bg1"/>
                </a:solidFill>
                <a:latin typeface="Arial Narrow" panose="020B0606020202030204" pitchFamily="34" charset="0"/>
              </a:rPr>
              <a:t>good </a:t>
            </a:r>
            <a:r>
              <a:rPr lang="en-US" sz="2400" dirty="0" smtClean="0">
                <a:solidFill>
                  <a:schemeClr val="bg1"/>
                </a:solidFill>
                <a:latin typeface="Arial Narrow" panose="020B0606020202030204" pitchFamily="34" charset="0"/>
              </a:rPr>
              <a:t>book</a:t>
            </a:r>
            <a:endParaRPr lang="en-US" sz="2400" dirty="0">
              <a:solidFill>
                <a:schemeClr val="bg1"/>
              </a:solidFill>
              <a:latin typeface="Arial Narrow" panose="020B0606020202030204" pitchFamily="34" charset="0"/>
            </a:endParaRPr>
          </a:p>
          <a:p>
            <a:pPr marL="280988" indent="-280988">
              <a:buFont typeface="Arial" panose="020B0604020202020204" pitchFamily="34" charset="0"/>
              <a:buChar char="•"/>
            </a:pPr>
            <a:r>
              <a:rPr lang="en-US" sz="2400" dirty="0" smtClean="0">
                <a:solidFill>
                  <a:schemeClr val="bg1"/>
                </a:solidFill>
                <a:latin typeface="Arial Narrow" panose="020B0606020202030204" pitchFamily="34" charset="0"/>
              </a:rPr>
              <a:t>Go to the back for the bibliographies</a:t>
            </a:r>
          </a:p>
        </p:txBody>
      </p:sp>
      <p:sp>
        <p:nvSpPr>
          <p:cNvPr id="5" name="Oval 4"/>
          <p:cNvSpPr/>
          <p:nvPr/>
        </p:nvSpPr>
        <p:spPr>
          <a:xfrm>
            <a:off x="5562600" y="2133600"/>
            <a:ext cx="3200399" cy="2057400"/>
          </a:xfrm>
          <a:prstGeom prst="ellipse">
            <a:avLst/>
          </a:prstGeom>
          <a:solidFill>
            <a:srgbClr val="CF7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Arial Narrow" panose="020B0606020202030204" pitchFamily="34" charset="0"/>
              </a:rPr>
              <a:t>ASK QUESTIONS</a:t>
            </a:r>
          </a:p>
          <a:p>
            <a:pPr marL="234950" indent="-234950">
              <a:buFont typeface="Arial" panose="020B0604020202020204" pitchFamily="34" charset="0"/>
              <a:buChar char="•"/>
            </a:pPr>
            <a:r>
              <a:rPr lang="en-US" sz="2400" dirty="0" smtClean="0">
                <a:solidFill>
                  <a:schemeClr val="bg1"/>
                </a:solidFill>
                <a:latin typeface="Arial Narrow" panose="020B0606020202030204" pitchFamily="34" charset="0"/>
              </a:rPr>
              <a:t>Of yourself</a:t>
            </a:r>
          </a:p>
          <a:p>
            <a:pPr marL="234950" indent="-234950">
              <a:buFont typeface="Arial" panose="020B0604020202020204" pitchFamily="34" charset="0"/>
              <a:buChar char="•"/>
            </a:pPr>
            <a:r>
              <a:rPr lang="en-US" sz="2400" dirty="0" smtClean="0">
                <a:solidFill>
                  <a:schemeClr val="bg1"/>
                </a:solidFill>
                <a:latin typeface="Arial Narrow" panose="020B0606020202030204" pitchFamily="34" charset="0"/>
              </a:rPr>
              <a:t>With others</a:t>
            </a:r>
            <a:endParaRPr lang="en-US" sz="2400" dirty="0">
              <a:solidFill>
                <a:schemeClr val="bg1"/>
              </a:solidFill>
              <a:latin typeface="Arial Narrow" panose="020B0606020202030204" pitchFamily="34" charset="0"/>
            </a:endParaRPr>
          </a:p>
        </p:txBody>
      </p:sp>
      <p:sp>
        <p:nvSpPr>
          <p:cNvPr id="7" name="Oval 6"/>
          <p:cNvSpPr/>
          <p:nvPr/>
        </p:nvSpPr>
        <p:spPr>
          <a:xfrm>
            <a:off x="381000" y="3370385"/>
            <a:ext cx="5638800" cy="2573215"/>
          </a:xfrm>
          <a:prstGeom prst="ellipse">
            <a:avLst/>
          </a:prstGeom>
          <a:solidFill>
            <a:srgbClr val="AC2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Narrow" panose="020B0606020202030204" pitchFamily="34" charset="0"/>
              </a:rPr>
              <a:t>KEEP TRACK</a:t>
            </a:r>
            <a:endParaRPr lang="en-US" sz="2800" b="1" dirty="0">
              <a:solidFill>
                <a:schemeClr val="bg1"/>
              </a:solidFill>
              <a:latin typeface="Arial Narrow" panose="020B0606020202030204" pitchFamily="34" charset="0"/>
            </a:endParaRPr>
          </a:p>
          <a:p>
            <a:pPr marL="280988" indent="-280988">
              <a:buFont typeface="Arial" panose="020B0604020202020204" pitchFamily="34" charset="0"/>
              <a:buChar char="•"/>
            </a:pPr>
            <a:r>
              <a:rPr lang="en-US" sz="2400" dirty="0" smtClean="0">
                <a:solidFill>
                  <a:schemeClr val="bg1"/>
                </a:solidFill>
                <a:latin typeface="Arial Narrow" panose="020B0606020202030204" pitchFamily="34" charset="0"/>
              </a:rPr>
              <a:t>Record search terms</a:t>
            </a:r>
          </a:p>
          <a:p>
            <a:pPr marL="280988" indent="-280988">
              <a:buFont typeface="Arial" panose="020B0604020202020204" pitchFamily="34" charset="0"/>
              <a:buChar char="•"/>
            </a:pPr>
            <a:r>
              <a:rPr lang="en-US" sz="2400" dirty="0" smtClean="0">
                <a:solidFill>
                  <a:schemeClr val="bg1"/>
                </a:solidFill>
                <a:latin typeface="Arial Narrow" panose="020B0606020202030204" pitchFamily="34" charset="0"/>
              </a:rPr>
              <a:t>Write down</a:t>
            </a:r>
            <a:r>
              <a:rPr lang="en-US" sz="2400" dirty="0">
                <a:solidFill>
                  <a:schemeClr val="bg1"/>
                </a:solidFill>
                <a:latin typeface="Arial Narrow" panose="020B0606020202030204" pitchFamily="34" charset="0"/>
              </a:rPr>
              <a:t> </a:t>
            </a:r>
            <a:r>
              <a:rPr lang="en-US" sz="2400" dirty="0" smtClean="0">
                <a:solidFill>
                  <a:schemeClr val="bg1"/>
                </a:solidFill>
                <a:latin typeface="Arial Narrow" panose="020B0606020202030204" pitchFamily="34" charset="0"/>
              </a:rPr>
              <a:t>titles and authors</a:t>
            </a:r>
          </a:p>
          <a:p>
            <a:pPr marL="280988" indent="-280988">
              <a:buFont typeface="Arial" panose="020B0604020202020204" pitchFamily="34" charset="0"/>
              <a:buChar char="•"/>
            </a:pPr>
            <a:r>
              <a:rPr lang="en-US" sz="2400" dirty="0" smtClean="0">
                <a:solidFill>
                  <a:schemeClr val="bg1"/>
                </a:solidFill>
                <a:latin typeface="Arial Narrow" panose="020B0606020202030204" pitchFamily="34" charset="0"/>
              </a:rPr>
              <a:t>Note how the source helps you</a:t>
            </a:r>
          </a:p>
        </p:txBody>
      </p:sp>
    </p:spTree>
    <p:extLst>
      <p:ext uri="{BB962C8B-B14F-4D97-AF65-F5344CB8AC3E}">
        <p14:creationId xmlns:p14="http://schemas.microsoft.com/office/powerpoint/2010/main" val="31640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t>Research</a:t>
            </a:r>
          </a:p>
        </p:txBody>
      </p:sp>
      <p:sp>
        <p:nvSpPr>
          <p:cNvPr id="2" name="Content Placeholder 1"/>
          <p:cNvSpPr>
            <a:spLocks noGrp="1"/>
          </p:cNvSpPr>
          <p:nvPr>
            <p:ph sz="quarter" idx="17"/>
          </p:nvPr>
        </p:nvSpPr>
        <p:spPr>
          <a:xfrm>
            <a:off x="457200" y="1585355"/>
            <a:ext cx="3733800" cy="4343400"/>
          </a:xfrm>
        </p:spPr>
        <p:txBody>
          <a:bodyPr/>
          <a:lstStyle/>
          <a:p>
            <a:r>
              <a:rPr lang="en-US" dirty="0" smtClean="0"/>
              <a:t>Primary Sources</a:t>
            </a:r>
          </a:p>
        </p:txBody>
      </p:sp>
      <p:sp>
        <p:nvSpPr>
          <p:cNvPr id="3" name="TextBox 2"/>
          <p:cNvSpPr txBox="1"/>
          <p:nvPr/>
        </p:nvSpPr>
        <p:spPr>
          <a:xfrm>
            <a:off x="2057400" y="1066800"/>
            <a:ext cx="5181600" cy="461665"/>
          </a:xfrm>
          <a:prstGeom prst="rect">
            <a:avLst/>
          </a:prstGeom>
          <a:noFill/>
        </p:spPr>
        <p:txBody>
          <a:bodyPr wrap="square" rtlCol="0">
            <a:spAutoFit/>
          </a:bodyPr>
          <a:lstStyle/>
          <a:p>
            <a:r>
              <a:rPr lang="en-US" sz="2400" b="1" dirty="0">
                <a:solidFill>
                  <a:srgbClr val="8C5C2C"/>
                </a:solidFill>
                <a:latin typeface="Arial Narrow" panose="020B0606020202030204" pitchFamily="34" charset="0"/>
              </a:rPr>
              <a:t>This will be how you show your work</a:t>
            </a:r>
            <a:r>
              <a:rPr lang="en-US" sz="2400" b="1" dirty="0" smtClean="0">
                <a:solidFill>
                  <a:srgbClr val="8C5C2C"/>
                </a:solidFill>
                <a:latin typeface="Arial Narrow" panose="020B0606020202030204" pitchFamily="34" charset="0"/>
              </a:rPr>
              <a:t>!</a:t>
            </a:r>
            <a:endParaRPr lang="en-US" sz="2400" b="1" dirty="0">
              <a:solidFill>
                <a:srgbClr val="8C5C2C"/>
              </a:solidFill>
              <a:latin typeface="Arial Narrow" panose="020B0606020202030204" pitchFamily="34" charset="0"/>
            </a:endParaRPr>
          </a:p>
        </p:txBody>
      </p:sp>
      <p:sp>
        <p:nvSpPr>
          <p:cNvPr id="5" name="Content Placeholder 1"/>
          <p:cNvSpPr txBox="1">
            <a:spLocks/>
          </p:cNvSpPr>
          <p:nvPr/>
        </p:nvSpPr>
        <p:spPr>
          <a:xfrm>
            <a:off x="4953000" y="1584803"/>
            <a:ext cx="3581400" cy="4343400"/>
          </a:xfrm>
          <a:prstGeom prst="rect">
            <a:avLst/>
          </a:prstGeom>
        </p:spPr>
        <p:txBody>
          <a:bodyPr/>
          <a:lstStyle>
            <a:lvl1pPr marL="342900" indent="-342900" algn="l" rtl="0" eaLnBrk="1" fontAlgn="base" hangingPunct="1">
              <a:spcBef>
                <a:spcPts val="0"/>
              </a:spcBef>
              <a:spcAft>
                <a:spcPct val="0"/>
              </a:spcAft>
              <a:buFont typeface="Arial" charset="0"/>
              <a:buChar char="•"/>
              <a:defRPr sz="2200" b="1" kern="1200">
                <a:solidFill>
                  <a:srgbClr val="003E7E"/>
                </a:solidFill>
                <a:latin typeface="Arial Narrow" panose="020B0606020202030204" pitchFamily="34" charset="0"/>
                <a:ea typeface="+mn-ea"/>
                <a:cs typeface="+mn-cs"/>
              </a:defRPr>
            </a:lvl1pPr>
            <a:lvl2pPr marL="742950" indent="-28575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2pPr>
            <a:lvl3pPr marL="11430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3pPr>
            <a:lvl4pPr marL="16002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4pPr>
            <a:lvl5pPr marL="20574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Secondary Sources</a:t>
            </a:r>
          </a:p>
        </p:txBody>
      </p:sp>
      <p:grpSp>
        <p:nvGrpSpPr>
          <p:cNvPr id="4" name="Group 3"/>
          <p:cNvGrpSpPr/>
          <p:nvPr/>
        </p:nvGrpSpPr>
        <p:grpSpPr>
          <a:xfrm>
            <a:off x="928671" y="2286000"/>
            <a:ext cx="2315705" cy="3163359"/>
            <a:chOff x="950992" y="2149604"/>
            <a:chExt cx="2315705" cy="3163359"/>
          </a:xfrm>
        </p:grpSpPr>
        <p:pic>
          <p:nvPicPr>
            <p:cNvPr id="6" name="Picture 5" descr="Image result for clip art books"/>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38302">
              <a:off x="950992" y="3270023"/>
              <a:ext cx="791441" cy="972959"/>
            </a:xfrm>
            <a:prstGeom prst="rect">
              <a:avLst/>
            </a:prstGeom>
            <a:noFill/>
            <a:ln>
              <a:noFill/>
            </a:ln>
          </p:spPr>
        </p:pic>
        <p:pic>
          <p:nvPicPr>
            <p:cNvPr id="7" name="Picture 6" descr="Image result for clip art person"/>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28899">
              <a:off x="2314593" y="2642246"/>
              <a:ext cx="896679" cy="946808"/>
            </a:xfrm>
            <a:prstGeom prst="rect">
              <a:avLst/>
            </a:prstGeom>
            <a:noFill/>
            <a:ln>
              <a:noFill/>
            </a:ln>
          </p:spPr>
        </p:pic>
        <p:pic>
          <p:nvPicPr>
            <p:cNvPr id="8" name="Picture 7" descr="Image result for clip art music"/>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0861" y="4070626"/>
              <a:ext cx="635836" cy="795655"/>
            </a:xfrm>
            <a:prstGeom prst="rect">
              <a:avLst/>
            </a:prstGeom>
            <a:noFill/>
            <a:ln>
              <a:noFill/>
            </a:ln>
          </p:spPr>
        </p:pic>
        <p:pic>
          <p:nvPicPr>
            <p:cNvPr id="9" name="Picture 8" descr="Image result for clip art picture photograph"/>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8568" y="2149604"/>
              <a:ext cx="990600" cy="881062"/>
            </a:xfrm>
            <a:prstGeom prst="rect">
              <a:avLst/>
            </a:prstGeom>
            <a:noFill/>
            <a:ln>
              <a:noFill/>
            </a:ln>
          </p:spPr>
        </p:pic>
        <p:pic>
          <p:nvPicPr>
            <p:cNvPr id="10" name="Picture 9" descr="Image result for clip art document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5903" y="4419600"/>
              <a:ext cx="723265" cy="893363"/>
            </a:xfrm>
            <a:prstGeom prst="rect">
              <a:avLst/>
            </a:prstGeom>
            <a:noFill/>
            <a:ln>
              <a:noFill/>
            </a:ln>
          </p:spPr>
        </p:pic>
      </p:grpSp>
      <p:grpSp>
        <p:nvGrpSpPr>
          <p:cNvPr id="11" name="Group 10"/>
          <p:cNvGrpSpPr/>
          <p:nvPr/>
        </p:nvGrpSpPr>
        <p:grpSpPr>
          <a:xfrm>
            <a:off x="4838267" y="2322552"/>
            <a:ext cx="3763040" cy="2401847"/>
            <a:chOff x="4838267" y="2322552"/>
            <a:chExt cx="3763040" cy="2401847"/>
          </a:xfrm>
        </p:grpSpPr>
        <p:grpSp>
          <p:nvGrpSpPr>
            <p:cNvPr id="12" name="Group 11"/>
            <p:cNvGrpSpPr/>
            <p:nvPr/>
          </p:nvGrpSpPr>
          <p:grpSpPr>
            <a:xfrm>
              <a:off x="6801033" y="2665411"/>
              <a:ext cx="1800274" cy="2058988"/>
              <a:chOff x="3385702" y="-84728"/>
              <a:chExt cx="3200724" cy="3372325"/>
            </a:xfrm>
          </p:grpSpPr>
          <p:sp>
            <p:nvSpPr>
              <p:cNvPr id="17" name="Circular Arrow 16"/>
              <p:cNvSpPr/>
              <p:nvPr/>
            </p:nvSpPr>
            <p:spPr>
              <a:xfrm rot="9771343">
                <a:off x="3385702" y="729992"/>
                <a:ext cx="2333627" cy="2557605"/>
              </a:xfrm>
              <a:prstGeom prst="circularArrow">
                <a:avLst>
                  <a:gd name="adj1" fmla="val 9452"/>
                  <a:gd name="adj2" fmla="val 1246970"/>
                  <a:gd name="adj3" fmla="val 19625744"/>
                  <a:gd name="adj4" fmla="val 12550354"/>
                  <a:gd name="adj5" fmla="val 1635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8" name="Picture 17" descr="Image result for clip art glasses"/>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3350" y="-84728"/>
                <a:ext cx="1743076" cy="819150"/>
              </a:xfrm>
              <a:prstGeom prst="rect">
                <a:avLst/>
              </a:prstGeom>
              <a:noFill/>
              <a:ln>
                <a:noFill/>
              </a:ln>
            </p:spPr>
          </p:pic>
          <p:pic>
            <p:nvPicPr>
              <p:cNvPr id="19" name="Picture 18" descr="Image result for clip art note taki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92388" y="863343"/>
                <a:ext cx="1085849" cy="923925"/>
              </a:xfrm>
              <a:prstGeom prst="rect">
                <a:avLst/>
              </a:prstGeom>
              <a:noFill/>
              <a:ln>
                <a:noFill/>
              </a:ln>
            </p:spPr>
          </p:pic>
        </p:grpSp>
        <p:grpSp>
          <p:nvGrpSpPr>
            <p:cNvPr id="27" name="Group 26"/>
            <p:cNvGrpSpPr/>
            <p:nvPr/>
          </p:nvGrpSpPr>
          <p:grpSpPr>
            <a:xfrm>
              <a:off x="4838267" y="2322552"/>
              <a:ext cx="1811940" cy="2282297"/>
              <a:chOff x="950992" y="2149604"/>
              <a:chExt cx="2315705" cy="3163359"/>
            </a:xfrm>
          </p:grpSpPr>
          <p:pic>
            <p:nvPicPr>
              <p:cNvPr id="28" name="Picture 27" descr="Image result for clip art books"/>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38302">
                <a:off x="950992" y="3270023"/>
                <a:ext cx="791441" cy="972959"/>
              </a:xfrm>
              <a:prstGeom prst="rect">
                <a:avLst/>
              </a:prstGeom>
              <a:noFill/>
              <a:ln>
                <a:noFill/>
              </a:ln>
            </p:spPr>
          </p:pic>
          <p:pic>
            <p:nvPicPr>
              <p:cNvPr id="29" name="Picture 28" descr="Image result for clip art person"/>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428899">
                <a:off x="2314593" y="2642246"/>
                <a:ext cx="896679" cy="946808"/>
              </a:xfrm>
              <a:prstGeom prst="rect">
                <a:avLst/>
              </a:prstGeom>
              <a:noFill/>
              <a:ln>
                <a:noFill/>
              </a:ln>
            </p:spPr>
          </p:pic>
          <p:pic>
            <p:nvPicPr>
              <p:cNvPr id="30" name="Picture 29" descr="Image result for clip art music"/>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0861" y="4070626"/>
                <a:ext cx="635836" cy="795655"/>
              </a:xfrm>
              <a:prstGeom prst="rect">
                <a:avLst/>
              </a:prstGeom>
              <a:noFill/>
              <a:ln>
                <a:noFill/>
              </a:ln>
            </p:spPr>
          </p:pic>
          <p:pic>
            <p:nvPicPr>
              <p:cNvPr id="31" name="Picture 30" descr="Image result for clip art picture photograph"/>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8568" y="2149604"/>
                <a:ext cx="990600" cy="881062"/>
              </a:xfrm>
              <a:prstGeom prst="rect">
                <a:avLst/>
              </a:prstGeom>
              <a:noFill/>
              <a:ln>
                <a:noFill/>
              </a:ln>
            </p:spPr>
          </p:pic>
          <p:pic>
            <p:nvPicPr>
              <p:cNvPr id="32" name="Picture 31" descr="Image result for clip art document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5903" y="4419600"/>
                <a:ext cx="723265" cy="893363"/>
              </a:xfrm>
              <a:prstGeom prst="rect">
                <a:avLst/>
              </a:prstGeom>
              <a:noFill/>
              <a:ln>
                <a:noFill/>
              </a:ln>
            </p:spPr>
          </p:pic>
        </p:grpSp>
      </p:grpSp>
    </p:spTree>
    <p:extLst>
      <p:ext uri="{BB962C8B-B14F-4D97-AF65-F5344CB8AC3E}">
        <p14:creationId xmlns:p14="http://schemas.microsoft.com/office/powerpoint/2010/main" val="124601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t>What is NHD?</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585" y="1066800"/>
            <a:ext cx="1777415" cy="1777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0131" y="1172126"/>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043539"/>
            <a:ext cx="1833562" cy="1833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wn Arrow 2"/>
          <p:cNvSpPr/>
          <p:nvPr/>
        </p:nvSpPr>
        <p:spPr>
          <a:xfrm>
            <a:off x="3170522" y="3198137"/>
            <a:ext cx="2743200" cy="762000"/>
          </a:xfrm>
          <a:prstGeom prst="downArrow">
            <a:avLst>
              <a:gd name="adj1" fmla="val 59123"/>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3" name="Picture 9" descr="C:\Users\chr\Pictures\researching.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735" t="5086" r="11239" b="7969"/>
          <a:stretch/>
        </p:blipFill>
        <p:spPr bwMode="auto">
          <a:xfrm>
            <a:off x="3505200" y="4095064"/>
            <a:ext cx="2472891" cy="19897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70972" y="4106293"/>
            <a:ext cx="2385297" cy="1989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chr\Downloads\20190609_18431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110" y="4114800"/>
            <a:ext cx="2590800" cy="194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is everywhere!</a:t>
            </a:r>
            <a:endParaRPr lang="en-US" dirty="0"/>
          </a:p>
        </p:txBody>
      </p:sp>
      <p:pic>
        <p:nvPicPr>
          <p:cNvPr id="2050" name="Picture 2" descr="Image result for fantasy football logo"/>
          <p:cNvPicPr>
            <a:picLocks noChangeAspect="1" noChangeArrowheads="1"/>
          </p:cNvPicPr>
          <p:nvPr/>
        </p:nvPicPr>
        <p:blipFill rotWithShape="1">
          <a:blip r:embed="rId3">
            <a:extLst>
              <a:ext uri="{28A0092B-C50C-407E-A947-70E740481C1C}">
                <a14:useLocalDpi xmlns:a14="http://schemas.microsoft.com/office/drawing/2010/main" val="0"/>
              </a:ext>
            </a:extLst>
          </a:blip>
          <a:srcRect l="14223" t="9297" r="10861" b="12800"/>
          <a:stretch/>
        </p:blipFill>
        <p:spPr bwMode="auto">
          <a:xfrm>
            <a:off x="4876800" y="914400"/>
            <a:ext cx="3118339" cy="282711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Image result for doctor examination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3116" t="5866" r="55162" b="29504"/>
          <a:stretch/>
        </p:blipFill>
        <p:spPr bwMode="auto">
          <a:xfrm>
            <a:off x="5467677" y="3828046"/>
            <a:ext cx="1936583" cy="224990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Image result for detective pictur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1752600"/>
            <a:ext cx="3200400"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Multiply 4"/>
          <p:cNvSpPr/>
          <p:nvPr/>
        </p:nvSpPr>
        <p:spPr>
          <a:xfrm>
            <a:off x="-533400" y="914400"/>
            <a:ext cx="5181600" cy="5163553"/>
          </a:xfrm>
          <a:prstGeom prst="mathMultiply">
            <a:avLst>
              <a:gd name="adj1" fmla="val 12266"/>
            </a:avLst>
          </a:prstGeom>
          <a:solidFill>
            <a:srgbClr val="AC2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0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Research</a:t>
            </a:r>
          </a:p>
        </p:txBody>
      </p:sp>
      <p:sp>
        <p:nvSpPr>
          <p:cNvPr id="7" name="TextBox 6"/>
          <p:cNvSpPr txBox="1"/>
          <p:nvPr/>
        </p:nvSpPr>
        <p:spPr>
          <a:xfrm>
            <a:off x="685800" y="1295400"/>
            <a:ext cx="7543800" cy="553998"/>
          </a:xfrm>
          <a:prstGeom prst="rect">
            <a:avLst/>
          </a:prstGeom>
          <a:noFill/>
        </p:spPr>
        <p:txBody>
          <a:bodyPr wrap="square" rtlCol="0">
            <a:spAutoFit/>
          </a:bodyPr>
          <a:lstStyle/>
          <a:p>
            <a:pPr algn="ctr"/>
            <a:r>
              <a:rPr lang="en-US" sz="3000" b="1" dirty="0" smtClean="0">
                <a:solidFill>
                  <a:srgbClr val="003E7E"/>
                </a:solidFill>
                <a:latin typeface="Arial Narrow" panose="020B0606020202030204" pitchFamily="34" charset="0"/>
                <a:cs typeface="Arial" panose="020B0604020202020204" pitchFamily="34" charset="0"/>
              </a:rPr>
              <a:t>Primary or Secondary Source?</a:t>
            </a:r>
            <a:endParaRPr lang="en-US" sz="3000" b="1" dirty="0">
              <a:solidFill>
                <a:srgbClr val="003E7E"/>
              </a:solidFill>
              <a:latin typeface="Arial Narrow" panose="020B060602020203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49397"/>
            <a:ext cx="7086600" cy="4096941"/>
          </a:xfrm>
          <a:prstGeom prst="rect">
            <a:avLst/>
          </a:prstGeom>
        </p:spPr>
      </p:pic>
      <p:grpSp>
        <p:nvGrpSpPr>
          <p:cNvPr id="21" name="Group 20"/>
          <p:cNvGrpSpPr/>
          <p:nvPr/>
        </p:nvGrpSpPr>
        <p:grpSpPr>
          <a:xfrm>
            <a:off x="-29308" y="1849398"/>
            <a:ext cx="8059616" cy="2951202"/>
            <a:chOff x="-29308" y="1849398"/>
            <a:chExt cx="8059616" cy="2951202"/>
          </a:xfrm>
        </p:grpSpPr>
        <p:grpSp>
          <p:nvGrpSpPr>
            <p:cNvPr id="15" name="Group 14"/>
            <p:cNvGrpSpPr/>
            <p:nvPr/>
          </p:nvGrpSpPr>
          <p:grpSpPr>
            <a:xfrm>
              <a:off x="-29308" y="1849398"/>
              <a:ext cx="4267200" cy="2514600"/>
              <a:chOff x="1600200" y="2514600"/>
              <a:chExt cx="4267200" cy="2514600"/>
            </a:xfrm>
          </p:grpSpPr>
          <p:sp>
            <p:nvSpPr>
              <p:cNvPr id="13" name="Oval 12"/>
              <p:cNvSpPr/>
              <p:nvPr/>
            </p:nvSpPr>
            <p:spPr>
              <a:xfrm>
                <a:off x="1600200" y="2514600"/>
                <a:ext cx="3581400" cy="251460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05000" y="3159204"/>
                <a:ext cx="3962400" cy="1107996"/>
              </a:xfrm>
              <a:prstGeom prst="rect">
                <a:avLst/>
              </a:prstGeom>
              <a:noFill/>
            </p:spPr>
            <p:txBody>
              <a:bodyPr wrap="square" rtlCol="0">
                <a:spAutoFit/>
              </a:bodyPr>
              <a:lstStyle/>
              <a:p>
                <a:r>
                  <a:rPr lang="en-US" sz="6600" dirty="0" smtClean="0">
                    <a:solidFill>
                      <a:schemeClr val="bg1"/>
                    </a:solidFill>
                    <a:latin typeface="Arial" panose="020B0604020202020204" pitchFamily="34" charset="0"/>
                    <a:cs typeface="Arial" panose="020B0604020202020204" pitchFamily="34" charset="0"/>
                  </a:rPr>
                  <a:t>Primary</a:t>
                </a:r>
                <a:endParaRPr lang="en-US" sz="6600" dirty="0">
                  <a:solidFill>
                    <a:schemeClr val="bg1"/>
                  </a:solidFill>
                  <a:latin typeface="Arial" panose="020B0604020202020204" pitchFamily="34" charset="0"/>
                  <a:cs typeface="Arial" panose="020B0604020202020204" pitchFamily="34" charset="0"/>
                </a:endParaRPr>
              </a:p>
            </p:txBody>
          </p:sp>
        </p:grpSp>
        <p:sp>
          <p:nvSpPr>
            <p:cNvPr id="6" name="Right Arrow 5"/>
            <p:cNvSpPr/>
            <p:nvPr/>
          </p:nvSpPr>
          <p:spPr>
            <a:xfrm rot="1055832">
              <a:off x="3622468" y="3399821"/>
              <a:ext cx="3515748" cy="1163598"/>
            </a:xfrm>
            <a:prstGeom prst="rightArrow">
              <a:avLst/>
            </a:prstGeom>
            <a:solidFill>
              <a:srgbClr val="AC2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010400" y="4287798"/>
              <a:ext cx="1019908" cy="51280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https://shop.wisconsinhistory.org/productcart/pc/catalog/the-war-of-1812-in-wi_small_2039_deta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056991"/>
            <a:ext cx="3333750" cy="501967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429000" y="1849398"/>
            <a:ext cx="4302369" cy="2514600"/>
            <a:chOff x="3429000" y="1849398"/>
            <a:chExt cx="4302369" cy="2514600"/>
          </a:xfrm>
        </p:grpSpPr>
        <p:sp>
          <p:nvSpPr>
            <p:cNvPr id="23" name="Oval 22"/>
            <p:cNvSpPr/>
            <p:nvPr/>
          </p:nvSpPr>
          <p:spPr>
            <a:xfrm>
              <a:off x="3429000" y="1849398"/>
              <a:ext cx="4267200" cy="2514600"/>
            </a:xfrm>
            <a:prstGeom prst="ellipse">
              <a:avLst/>
            </a:prstGeom>
            <a:solidFill>
              <a:srgbClr val="7D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768969" y="2586335"/>
              <a:ext cx="3962400" cy="923330"/>
            </a:xfrm>
            <a:prstGeom prst="rect">
              <a:avLst/>
            </a:prstGeom>
            <a:noFill/>
          </p:spPr>
          <p:txBody>
            <a:bodyPr wrap="square" rtlCol="0">
              <a:spAutoFit/>
            </a:bodyPr>
            <a:lstStyle/>
            <a:p>
              <a:r>
                <a:rPr lang="en-US" sz="5400" dirty="0" smtClean="0">
                  <a:solidFill>
                    <a:schemeClr val="bg1"/>
                  </a:solidFill>
                  <a:latin typeface="Arial" panose="020B0604020202020204" pitchFamily="34" charset="0"/>
                  <a:cs typeface="Arial" panose="020B0604020202020204" pitchFamily="34" charset="0"/>
                </a:rPr>
                <a:t>Secondary</a:t>
              </a:r>
              <a:endParaRPr lang="en-US" sz="5400" dirty="0">
                <a:solidFill>
                  <a:schemeClr val="bg1"/>
                </a:solidFill>
                <a:latin typeface="Arial" panose="020B0604020202020204" pitchFamily="34" charset="0"/>
                <a:cs typeface="Arial" panose="020B0604020202020204" pitchFamily="34" charset="0"/>
              </a:endParaRPr>
            </a:p>
          </p:txBody>
        </p:sp>
      </p:grpSp>
      <p:pic>
        <p:nvPicPr>
          <p:cNvPr id="25" name="Picture 24"/>
          <p:cNvPicPr>
            <a:picLocks noChangeAspect="1"/>
          </p:cNvPicPr>
          <p:nvPr/>
        </p:nvPicPr>
        <p:blipFill rotWithShape="1">
          <a:blip r:embed="rId5">
            <a:extLst>
              <a:ext uri="{28A0092B-C50C-407E-A947-70E740481C1C}">
                <a14:useLocalDpi xmlns:a14="http://schemas.microsoft.com/office/drawing/2010/main" val="0"/>
              </a:ext>
            </a:extLst>
          </a:blip>
          <a:srcRect b="16918"/>
          <a:stretch/>
        </p:blipFill>
        <p:spPr>
          <a:xfrm>
            <a:off x="1489208" y="1697492"/>
            <a:ext cx="5353170" cy="3538537"/>
          </a:xfrm>
          <a:prstGeom prst="rect">
            <a:avLst/>
          </a:prstGeom>
        </p:spPr>
      </p:pic>
      <p:grpSp>
        <p:nvGrpSpPr>
          <p:cNvPr id="28" name="Group 27"/>
          <p:cNvGrpSpPr/>
          <p:nvPr/>
        </p:nvGrpSpPr>
        <p:grpSpPr>
          <a:xfrm>
            <a:off x="275492" y="587823"/>
            <a:ext cx="6096000" cy="4403725"/>
            <a:chOff x="1828800" y="762000"/>
            <a:chExt cx="6096000" cy="4403725"/>
          </a:xfrm>
        </p:grpSpPr>
        <p:sp>
          <p:nvSpPr>
            <p:cNvPr id="26" name="Oval 25"/>
            <p:cNvSpPr/>
            <p:nvPr/>
          </p:nvSpPr>
          <p:spPr>
            <a:xfrm>
              <a:off x="1828800" y="3581400"/>
              <a:ext cx="5791200" cy="1584325"/>
            </a:xfrm>
            <a:prstGeom prst="ellipse">
              <a:avLst/>
            </a:prstGeom>
            <a:solidFill>
              <a:srgbClr val="9CA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chemeClr val="tx1"/>
                  </a:solidFill>
                  <a:latin typeface="Arial" panose="020B0604020202020204" pitchFamily="34" charset="0"/>
                  <a:cs typeface="Arial" panose="020B0604020202020204" pitchFamily="34" charset="0"/>
                </a:rPr>
                <a:t>Primary</a:t>
              </a:r>
              <a:endParaRPr lang="en-US" sz="6000" dirty="0">
                <a:solidFill>
                  <a:schemeClr val="tx1"/>
                </a:solidFill>
                <a:latin typeface="Arial" panose="020B0604020202020204" pitchFamily="34" charset="0"/>
                <a:cs typeface="Arial" panose="020B0604020202020204" pitchFamily="34" charset="0"/>
              </a:endParaRPr>
            </a:p>
          </p:txBody>
        </p:sp>
        <p:sp>
          <p:nvSpPr>
            <p:cNvPr id="22" name="Oval 21"/>
            <p:cNvSpPr/>
            <p:nvPr/>
          </p:nvSpPr>
          <p:spPr>
            <a:xfrm>
              <a:off x="5181600" y="2341602"/>
              <a:ext cx="13716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ular Callout 26"/>
            <p:cNvSpPr/>
            <p:nvPr/>
          </p:nvSpPr>
          <p:spPr>
            <a:xfrm rot="719449">
              <a:off x="6096000" y="762000"/>
              <a:ext cx="1828800" cy="1447800"/>
            </a:xfrm>
            <a:prstGeom prst="wedgeRoundRectCallout">
              <a:avLst>
                <a:gd name="adj1" fmla="val -32980"/>
                <a:gd name="adj2" fmla="val 72257"/>
                <a:gd name="adj3" fmla="val 16667"/>
              </a:avLst>
            </a:prstGeom>
            <a:solidFill>
              <a:srgbClr val="9CA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Narrow" panose="020B0606020202030204" pitchFamily="34" charset="0"/>
                </a:rPr>
                <a:t>CHECK THE DATE!</a:t>
              </a:r>
              <a:endParaRPr lang="en-US" sz="2800" b="1" dirty="0">
                <a:latin typeface="Arial Narrow" panose="020B0606020202030204" pitchFamily="34" charset="0"/>
              </a:endParaRPr>
            </a:p>
          </p:txBody>
        </p:sp>
      </p:grpSp>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5793" y="762000"/>
            <a:ext cx="3479993" cy="5014184"/>
          </a:xfrm>
          <a:prstGeom prst="rect">
            <a:avLst/>
          </a:prstGeom>
        </p:spPr>
      </p:pic>
      <p:sp>
        <p:nvSpPr>
          <p:cNvPr id="31" name="Oval 30"/>
          <p:cNvSpPr/>
          <p:nvPr/>
        </p:nvSpPr>
        <p:spPr>
          <a:xfrm rot="21141582">
            <a:off x="1166635" y="2470876"/>
            <a:ext cx="4724400" cy="2390775"/>
          </a:xfrm>
          <a:prstGeom prst="ellipse">
            <a:avLst/>
          </a:prstGeom>
          <a:solidFill>
            <a:srgbClr val="7D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solidFill>
                  <a:schemeClr val="bg1"/>
                </a:solidFill>
                <a:latin typeface="Arial Narrow" panose="020B0606020202030204" pitchFamily="34" charset="0"/>
              </a:rPr>
              <a:t>Secondary</a:t>
            </a:r>
            <a:endParaRPr lang="en-US" sz="50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39097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sz="4000" dirty="0" smtClean="0"/>
              <a:t>Project types</a:t>
            </a:r>
          </a:p>
        </p:txBody>
      </p:sp>
      <p:sp>
        <p:nvSpPr>
          <p:cNvPr id="2" name="Content Placeholder 1"/>
          <p:cNvSpPr>
            <a:spLocks noGrp="1"/>
          </p:cNvSpPr>
          <p:nvPr>
            <p:ph sz="quarter" idx="17"/>
          </p:nvPr>
        </p:nvSpPr>
        <p:spPr>
          <a:xfrm>
            <a:off x="533400" y="1295400"/>
            <a:ext cx="8077200" cy="4343400"/>
          </a:xfrm>
        </p:spPr>
        <p:txBody>
          <a:bodyPr/>
          <a:lstStyle/>
          <a:p>
            <a:r>
              <a:rPr lang="en-US" sz="3200" dirty="0" smtClean="0"/>
              <a:t>Play to your strengths</a:t>
            </a:r>
          </a:p>
          <a:p>
            <a:pPr lvl="1"/>
            <a:r>
              <a:rPr lang="en-US" sz="3200" dirty="0" smtClean="0"/>
              <a:t>Artistic ability?</a:t>
            </a:r>
          </a:p>
          <a:p>
            <a:pPr lvl="1"/>
            <a:r>
              <a:rPr lang="en-US" sz="3200" dirty="0" smtClean="0"/>
              <a:t>Video editing?</a:t>
            </a:r>
          </a:p>
          <a:p>
            <a:pPr lvl="1"/>
            <a:r>
              <a:rPr lang="en-US" sz="3200" dirty="0" smtClean="0"/>
              <a:t>Writing vs Acting?</a:t>
            </a:r>
          </a:p>
          <a:p>
            <a:r>
              <a:rPr lang="en-US" sz="3200" dirty="0" smtClean="0"/>
              <a:t>How do you best work?</a:t>
            </a:r>
          </a:p>
          <a:p>
            <a:pPr lvl="1"/>
            <a:r>
              <a:rPr lang="en-US" sz="3200" dirty="0" smtClean="0"/>
              <a:t>Sails vs. Anchors</a:t>
            </a:r>
          </a:p>
          <a:p>
            <a:pPr lvl="1"/>
            <a:r>
              <a:rPr lang="en-US" sz="3200" dirty="0" smtClean="0"/>
              <a:t>Are you going to be friends in a few months?</a:t>
            </a:r>
          </a:p>
        </p:txBody>
      </p:sp>
    </p:spTree>
    <p:extLst>
      <p:ext uri="{BB962C8B-B14F-4D97-AF65-F5344CB8AC3E}">
        <p14:creationId xmlns:p14="http://schemas.microsoft.com/office/powerpoint/2010/main" val="141702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t>Exhibit</a:t>
            </a:r>
          </a:p>
        </p:txBody>
      </p:sp>
      <p:sp>
        <p:nvSpPr>
          <p:cNvPr id="2" name="Content Placeholder 1"/>
          <p:cNvSpPr>
            <a:spLocks noGrp="1"/>
          </p:cNvSpPr>
          <p:nvPr>
            <p:ph sz="quarter" idx="17"/>
          </p:nvPr>
        </p:nvSpPr>
        <p:spPr>
          <a:xfrm>
            <a:off x="546883" y="990600"/>
            <a:ext cx="8077200" cy="4343400"/>
          </a:xfrm>
        </p:spPr>
        <p:txBody>
          <a:bodyPr/>
          <a:lstStyle/>
          <a:p>
            <a:pPr marL="0" indent="0" algn="ctr">
              <a:buNone/>
            </a:pPr>
            <a:r>
              <a:rPr lang="en-US" sz="3200" dirty="0" smtClean="0">
                <a:solidFill>
                  <a:srgbClr val="8C5C2C"/>
                </a:solidFill>
              </a:rPr>
              <a:t>DO YOU LIKE CRAFTS AND ARE ARTISTIC?</a:t>
            </a:r>
            <a:endParaRPr lang="en-US" sz="2800" dirty="0" smtClean="0"/>
          </a:p>
          <a:p>
            <a:r>
              <a:rPr lang="en-US" sz="2800" dirty="0" smtClean="0"/>
              <a:t>500 words </a:t>
            </a:r>
          </a:p>
          <a:p>
            <a:r>
              <a:rPr lang="en-US" sz="2800" dirty="0" smtClean="0"/>
              <a:t>Images or graphics</a:t>
            </a:r>
          </a:p>
          <a:p>
            <a:r>
              <a:rPr lang="en-US" sz="2800" dirty="0" smtClean="0"/>
              <a:t>Can use media</a:t>
            </a:r>
            <a:endParaRPr lang="en-US" sz="28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651" t="8408" b="25999"/>
          <a:stretch/>
        </p:blipFill>
        <p:spPr>
          <a:xfrm>
            <a:off x="1066800" y="2895600"/>
            <a:ext cx="3124200" cy="3223847"/>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846" t="4615" r="4167" b="8547"/>
          <a:stretch/>
        </p:blipFill>
        <p:spPr>
          <a:xfrm>
            <a:off x="5486400" y="1676400"/>
            <a:ext cx="3137683" cy="4443047"/>
          </a:xfrm>
          <a:prstGeom prst="rect">
            <a:avLst/>
          </a:prstGeom>
        </p:spPr>
      </p:pic>
    </p:spTree>
    <p:extLst>
      <p:ext uri="{BB962C8B-B14F-4D97-AF65-F5344CB8AC3E}">
        <p14:creationId xmlns:p14="http://schemas.microsoft.com/office/powerpoint/2010/main" val="201884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t>Documentary</a:t>
            </a:r>
          </a:p>
        </p:txBody>
      </p:sp>
      <p:sp>
        <p:nvSpPr>
          <p:cNvPr id="2" name="Content Placeholder 1"/>
          <p:cNvSpPr>
            <a:spLocks noGrp="1"/>
          </p:cNvSpPr>
          <p:nvPr>
            <p:ph sz="quarter" idx="17"/>
          </p:nvPr>
        </p:nvSpPr>
        <p:spPr>
          <a:xfrm>
            <a:off x="533400" y="1295400"/>
            <a:ext cx="8077200" cy="4343400"/>
          </a:xfrm>
        </p:spPr>
        <p:txBody>
          <a:bodyPr/>
          <a:lstStyle/>
          <a:p>
            <a:pPr marL="0" indent="0" algn="ctr">
              <a:buNone/>
            </a:pPr>
            <a:r>
              <a:rPr lang="en-US" sz="2800" dirty="0">
                <a:solidFill>
                  <a:srgbClr val="8C5C2C"/>
                </a:solidFill>
              </a:rPr>
              <a:t>DO YOU LIKE </a:t>
            </a:r>
            <a:r>
              <a:rPr lang="en-US" sz="2800" dirty="0" smtClean="0">
                <a:solidFill>
                  <a:srgbClr val="8C5C2C"/>
                </a:solidFill>
              </a:rPr>
              <a:t>EDITING WITH VIDEO? </a:t>
            </a:r>
          </a:p>
          <a:p>
            <a:pPr marL="0" indent="0" algn="ctr">
              <a:buNone/>
            </a:pPr>
            <a:r>
              <a:rPr lang="en-US" sz="2800" dirty="0" smtClean="0">
                <a:solidFill>
                  <a:srgbClr val="8C5C2C"/>
                </a:solidFill>
              </a:rPr>
              <a:t>DO YOU HAVE THE SOFTWARE?</a:t>
            </a:r>
            <a:endParaRPr lang="en-US" sz="2800" dirty="0">
              <a:solidFill>
                <a:srgbClr val="8C5C2C"/>
              </a:solidFill>
            </a:endParaRPr>
          </a:p>
          <a:p>
            <a:endParaRPr lang="en-US" sz="2400" dirty="0"/>
          </a:p>
          <a:p>
            <a:r>
              <a:rPr lang="en-US" sz="2400" dirty="0" smtClean="0"/>
              <a:t>10 minutes</a:t>
            </a:r>
            <a:endParaRPr lang="en-US" sz="2400" dirty="0"/>
          </a:p>
          <a:p>
            <a:r>
              <a:rPr lang="en-US" sz="2400" dirty="0"/>
              <a:t>Images </a:t>
            </a:r>
            <a:r>
              <a:rPr lang="en-US" sz="2400" i="1" dirty="0" smtClean="0"/>
              <a:t>AND </a:t>
            </a:r>
            <a:r>
              <a:rPr lang="en-US" sz="2400" dirty="0" smtClean="0"/>
              <a:t>video footage</a:t>
            </a:r>
            <a:endParaRPr lang="en-US" sz="2400" i="1" dirty="0"/>
          </a:p>
          <a:p>
            <a:r>
              <a:rPr lang="en-US" sz="2400" dirty="0" smtClean="0"/>
              <a:t>Make your argument early</a:t>
            </a:r>
            <a:endParaRPr lang="en-US" sz="2400" dirty="0"/>
          </a:p>
          <a:p>
            <a:endParaRPr lang="en-US" dirty="0"/>
          </a:p>
        </p:txBody>
      </p:sp>
      <p:pic>
        <p:nvPicPr>
          <p:cNvPr id="4" name="Picture 12" descr="https://lh3.googleusercontent.com/mD2gWbZ54rPb42PLRMmbRzIld4OTr7RRmmZLctN58TM=w1264-h838-no"/>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419600" y="2667000"/>
            <a:ext cx="4537744"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215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t>Paper</a:t>
            </a:r>
          </a:p>
        </p:txBody>
      </p:sp>
      <p:sp>
        <p:nvSpPr>
          <p:cNvPr id="2" name="Content Placeholder 1"/>
          <p:cNvSpPr>
            <a:spLocks noGrp="1"/>
          </p:cNvSpPr>
          <p:nvPr>
            <p:ph sz="quarter" idx="17"/>
          </p:nvPr>
        </p:nvSpPr>
        <p:spPr>
          <a:xfrm>
            <a:off x="533400" y="1295400"/>
            <a:ext cx="8077200" cy="4343400"/>
          </a:xfrm>
        </p:spPr>
        <p:txBody>
          <a:bodyPr/>
          <a:lstStyle/>
          <a:p>
            <a:pPr marL="0" indent="0" algn="ctr">
              <a:buNone/>
            </a:pPr>
            <a:r>
              <a:rPr lang="en-US" sz="2800" dirty="0">
                <a:solidFill>
                  <a:srgbClr val="8C5C2C"/>
                </a:solidFill>
              </a:rPr>
              <a:t>DO YOU </a:t>
            </a:r>
            <a:r>
              <a:rPr lang="en-US" sz="2800" dirty="0" smtClean="0">
                <a:solidFill>
                  <a:srgbClr val="8C5C2C"/>
                </a:solidFill>
              </a:rPr>
              <a:t>ENJOY WRITING?</a:t>
            </a:r>
            <a:endParaRPr lang="en-US" sz="2800" dirty="0">
              <a:solidFill>
                <a:srgbClr val="8C5C2C"/>
              </a:solidFill>
            </a:endParaRPr>
          </a:p>
          <a:p>
            <a:endParaRPr lang="en-US" sz="2400" dirty="0"/>
          </a:p>
          <a:p>
            <a:r>
              <a:rPr lang="en-US" sz="2400" dirty="0" smtClean="0"/>
              <a:t>1,500 – 2,500 words</a:t>
            </a:r>
          </a:p>
          <a:p>
            <a:r>
              <a:rPr lang="en-US" sz="2400" dirty="0" smtClean="0"/>
              <a:t>Individual only</a:t>
            </a:r>
            <a:endParaRPr lang="en-US" sz="2400" dirty="0"/>
          </a:p>
          <a:p>
            <a:r>
              <a:rPr lang="en-US" sz="2400" dirty="0" smtClean="0"/>
              <a:t>Straightforward structure and organization to make your argument</a:t>
            </a:r>
          </a:p>
        </p:txBody>
      </p:sp>
      <p:sp>
        <p:nvSpPr>
          <p:cNvPr id="3" name="AutoShape 2" descr="data:image/jpeg;base64,/9j/4AAQSkZJRgABAQAAAQABAAD/2wBDABALDA4MChAODQ4SERATGCgaGBYWGDEjJR0oOjM9PDkzODdASFxOQERXRTc4UG1RV19iZ2hnPk1xeXBkeFxlZ2P/2wBDARESEhgVGC8aGi9jQjhCY2NjY2NjY2NjY2NjY2NjY2NjY2NjY2NjY2NjY2NjY2NjY2NjY2NjY2NjY2NjY2NjY2P/wAARCALQBQADASIAAhEBAxEB/8QAGwAAAgMBAQEAAAAAAAAAAAAAAAECAwQFBgf/xABJEAACAQIEAwUEBgkDAgYCAgMAAQIDEQQSITEFQVETIjJhcRRCgZEGFSNSobEzQ1NicoKSwdEkNOFE8BZUg5Oi8SVzB2NFs+L/xAAZAQEBAQEBAQAAAAAAAAAAAAAAAQIDBAX/xAAkEQEBAAIDAQEBAQEBAQADAAAAAQIREiExA0ETUWEyIgQUQv/aAAwDAQACEQMRAD8A41HxHUw2luZyqXiR1cM9FYy6x0IyulpazNO6bMsNYI2u1tFbQ6YuefqeFl3KkLXujy1rTkujsepwb+0fQ81iI5cVVXST/M55rPEAGBzUDCw0ADQDIBDQAgpoYkSIAAGUA+QDSEHpuCvNw6n5No6kdjkfR+V8FKPSZ14nqnjz5evJYiLp8UxsdtLo6EdYozcRjl45WX36Zpo96lB9UmEbuGbyX/exok+XQo4UvtJotniqCk12VR2fQsuquuko8/QrpaQXkDxtKKuqFQVPF0nBSjh52epdppMaWlxLExb0w0n8SXtTd17N+P8AwOS8Uk/Uvo+FGR4mp7uGj8Zf8F+CqyqwnnhllGTVjOV21j0urLNTmuqMSleqpJ8l+Rvl4X6HGwnEK1SOWOFV482yRa3tc4qwiEMTiJbUYL4hLFYhSt2MDW6xqJSvlZXUvmo6aag8Xif2NMrnjcWpwSo07Pn0Lumovs+jCz6Mh7Ti/u018BPEYv8Ac+Q3TUWZX0YZG6ck1urFXbYz70PkRVXF9rDPKLhfVWJbdLNbbqMr04O/JFieu5RhrumkrWSLrNvSxzdVHFFm4bXW/dPJx2PW4tZsHXX7j/I8lFaGahQ/SVF+6v7klrRiyMdKsvOP9yaV6DfRkCgRUlGVnvKbS+RKAQ8c/W/4Aa+Gu3EKPqerPJYJ2xtF/vI9ZeyNTwDduRTNRcr2d0WS03kylpXk1J+nQqyIykpU3FtK8mrsXZ6eOHzM2Noe0QjF3SVR7MI4KkorunTH/jnlpp7JftIfMUacIyv20PmUex0/ujjg6N/Ai9s9NTlRS1rQ+ZCc6E4JdvBW8yqWBouL7iCng6KpRWRaLoTtdxPNh1viID7bCr/qIkFhqf3V8h+zU/ur5DV/1Nw3icIv11/QuwdSNaipwd05PUodCC91F2AgqeHypWSb0Jk1FmJkoYecpbLVmSOKwjy95u/O2hpxlpYSqt+6ZsNSiqEVZdSYrU3XwqdnJ39CLxeFT0jN+kWT7OPKKJxpRXI1pnan23Dr9VU/pKcViaeJwdXs4SjbdtfA29muhnxNPLgayXVfmZs6WVxoxU6covZ6MErSqRW1kl8h01owX6WfojzupR8CJRv2kX0uKK7qGk88QIQjF1JNq7jNteRbB2xEH5kIL7SovMla1WL8xPR6Vi0WrDkmLzZ1ZF0Ldiaz7ElAKQwyi1Ae5GVloyXLYjK/NARdmyOzLMvkRdugbitrTQq/WFr02Kn+kWhcfUz8V1fFH1LXr5ldV6ljjdXuXJnBbVlLtWltYN0TlFKalJ7pKwRytNbMy1L0g031JJ3rau1iWVpq+opJ2lKO5S9uZxZqVKLTvruczkdPil+wjdWd+RzVsYy9ZKHgXxC3dY4eD4v8wtozArj73oSj4V6BDd+gQ/Rx9AOpwTSvU/hO0cXgn+5n/Cdo6zxKYAJ3KhgIYAVVlfKWEaivboWJVSj5ktxIaNOZ8iMvCSB7EAMBAMhLckJlCoK2YuKqPvLzLTN9dIrbsEXdhMjDxF/GP1xK36Rfwr8jFi/c/jRur61dOi/IxYzeH8QabuDLRHVkczhGiOoyxms81qVSRfPcqaJW4qS7yNF7lNrMtSsYrUTQxIZloDEMigQAAERiCExNjZFgJiuMiGSZFkmRYVCZRMumUzM5LFTAbEc2gNCJICaAEM2gGhDRFOxFby9SQlzCGAhlAAARTAAIrwcNzp4S9lqc2nudPDcjuzHQp3ym7p5ox00nA1qbdKF+SN4sZpYX9NY4fEY5eIV1++zt0HavE5XGY5eJ1POz/Axm1PGKwWHyBHJQkNAgAY0AEDCwDALDSAe4CGhgA0NCRJFHd+jr+zrR80dyJwfo4+9Wj5JnfienHx58vXnOMLLxylLrAnhv0MV0Vg48rcSwsuqaHh39nbo3+ZRu4Y7YmS8jVOCzS05mLAO2LXmmb6r7zLPUviKhFq1kQpwSi1bZk4vUXvSXmaRZBRittxvL0FdWRBzWdK5BZoOgss6nm0yvMiym1mlbojN8ax9XX5HNwkFBtPTVo6VtUYIK1SflNkxbvi+CUZvoE7ZhXDmb05IytZEJxTin0YTlsudwlLuyNCbERTGA0DS+Qhkqz1LDvuWS/wC7l7unsZ6CaUrNrVo0Jtb6nF6EKizUqi6xf5HkI8z2V7xaseOt35epKiK0rLzT/sTWlKS8yP6yJKPgqGUKIl+ll8BxBfppeaRBdQeXEUn+8j119tDx8NKsH5o9fHWC9DcCebyKpRlrrGxb5NEJJKWkG/Mqxnlrf+NfkTRF6ynbqn+A27SZ0xc8jYJkbiXM0wu3Qe6KOwe6ZCTHchzYzSGyeH/Rz9SsnR8E/Uzl43idaP8Apqi/dZRhm3h43VnY0VLOhNfuspo/o4+hMWs1iepNFa3LEWuZlWJV8NULSNZfYVP4TNWeuDCO41H7WX8JbFWbBR+1/lPM7xVCGmxLJ3kWRRK2q9QKYw+1mNw78fUtUftZfAckroQdmOsIvyE9U9NAh+jj6IZ2ZJbaKwm3cktgaTAimDYnAStcKm3axFyuJ26C5BdByZFja6CbYaiD0KX40W1Ly5lT0mi4+pn4VSKlGXVK6JN3ZGq7QZPRWa3RrJjBdU0yS6aME1JN5diVNqVNt9b3fUSbV1Jb9DLUShJpN2sifijpoVykttdCSs36Ac7i8bUo3OUtjr8XX2UTkIxkgh4Pi/zBbP0CHhfqxpaP0MCEefoEP0cfQcdwp/o4+gHR4N/upL907VteZxeD/wC8f8LO1zOuPiGAAVAAABFxb95kJLLbUtK6mtiwqIxRs9Lolp1NOZAx2XUGvMiaD1ALJBp5g0BS2Hf91kZysvB+IXR0fFItKqPifItJfW4pn4tQh4glvqvxCL73h/E1+MuJU1lH+FfkZMWvB/EbJ7x/hX5GTGbQ/jRFjdwjb4nVZyuEHVZYzVMyuRbPcraJWoqlz9C3mQaJ8zDSSGRRIy2AACKAAAEIYmBFiZJkWGUWIkyLKEyLGxMghMokXTKZGMlitiGxGGgSQiSEE0AIDSAYDCgS1v6jEgHYAEVDAAIpgIZkeDhqzpYZ6I5kd0dHCPRHpSOvh1eNjRSUnT2bUeZRhVdF9J7q/M1izmnRX28fU5/HoZeIJ/egjoRaVRPncyfSCL9ooyfOH9zGa4+OVYLDA4qB2AYCGgHYABDsFgAYDABggQDS1GAWKOv9HpWxdRdYHo0eY4E7cRiusWenR6MPHDP1wvpErVsLL96xDDe+v3i76Sr7KjLpNFGH8cvg/wADSfjZhNMXD1N9b9IznUXlxNN+aOlX8fwLPU/FUXZob/Sy9ELmwb+088ppCk22rEf1zd9NiVle4pbt9GiiRbQ3foU82W4d9+3kZy8ax9a0YJK1aov3jdHZGKsrYifnZnPH10qYpO2o2RkdXJU9I5mEF3Jvm0KazQa5XsSWqatumVDWyGKCeVaMllfR/IbAC8Q8kvuv5BklfZk2sShftKi1tdNW9CSjVlK7do8hU23Ul/CmW69ThXoSjGy1PH1VbEVV++z2Cep5PGRy46uv32Soofjj6k4bzXkQluvUsh+kkvIyIR3B6Vl5xCO43+kXoBJvVM9fRd6MPRHj5HrcK82FptP3UaiVObT01KZtKeW7va5fK9t9SqUndrNrY0sUc5ekWOXiYr5r33yL8wcoN6zV/Rm8axkAXMLwfv8A4MaUb+P/AOLN7c9LI7B7rCLglu3/ACsE46rvO7vsZ2ukObGPu/v/ACC8fuz/AALs0RZh/fRW3banN/Inh3fO8rj5MzkuPqVrxn6FNJrs46W0NHVeRko3jFLKn6skayXokiEW29Yr5ll30iWsGRq60qi/dY7y/d+Qql3SnqtYvkSrHHXiY/1i9GQv3mO/2kfRnmvrsnEl0K4vck3oBL9a/QKmyI3XbfAdR90Qdmn+jj6IZGjrRh6EjsyGyLY2vgLvX5NADvyYrNPYkpddB3XUKqs15hrYndN6MGrBdq1dkXFllmQaYalQcXbUpqK0kaLPmUVvFGyLj6mXcV1vAXRjdK7SViqr4S2CcodNDWTGCyafZwhe99SS1ir7ok1FZb7pWBR3VzLYitbjStsDVlbmNOwRg4t+hj8TkI7HF9aMfj/Y45jJIIbP+JjXMUOfqSXMwK47jh4F6Al3kFP9Ggrfwd/6x/ws7hwuE/71ejO6dcfGaAACoBiGAiFTkTFK3MCqI0JqzEbc0kwbEgYEm9RO4AAXIzegyM13QLKfjfoWFVPxv0LTNbiiT1CD7yBrvMIKzNfjP640vFH+FfkZMX7n8SNk/d/hX5GXF65P4kQbOEf3OscrhP8AdnVLEVT3K2Wz3K5ErUVvZkmJ8/QZlo0SIokYbgAYiKAAAEJjEAhMZFhkmRZJkWVCZFjYmRVcyiRfMpkYyWICGIw0CSESQgkAAaQxiGFAkMS2ABiAIBiGFMBDIPBI34R6owI24Wx6IjtYaWUupaSdupjw1S1ka4S+1dtUXFM/Fsn3kyrjy+zw0vVfkaZ04xpqXcldddUVcbWbAUZdJf2JmYeOJYdgS0HY4KQwsOwBYAsOwAADABh6AADQAgGMQ0Bu4O8vEqXm7Hq0eQ4fLLjqD/eR7Bbnow8cc/XJ+kkb8Pv0aMWFd36xT/M6XHoZuGVPLU5OBleFN9YGmW1O1SD81+Z1a9+60o7c7nJlpZnWrPuQZf0/Fa/9P+l/5B3zK/Z3fPL/AMlc1ZXQZrxi+jsb0m12vWC/kFZv3o/0ohd7kU+9JfEaNrrO3jX9KCkn2qvNy8rJfkUxm3Dz2J0X9orks6WXttXhMldf6l2dnlWtjVHwmXE/p4vrE5x0SjJrWUrr0Qu0d/H+CI7Qv5FUu7Tbf3bnTUc9rlVeveY3UckkpST9Sm2Wl52CD7yLqJurYyvHWUv6mGnWX9TKlzJDUDtHz+bFKnTe8UwEwLafdq6bOKLldrUpulUg+sX+ZbdLzON9eieJK99Dy/E1l4lW/iPURkr7Hm+MK3E6j6pP8DNSsU9LeqLIfpfVFc/CWR/TRMitbjn4ohtJjnvD1AGerwLvgaL/AHUeVaPT8Ld+H0vQ1ilaJZst1FXKJTqX1hFebNRTiYZ4WytmiM++vWHL1HexFJxqWe2R6Bf8jeLOXiVxxd7kWxJ6G2F8RkY7DXMyI31C5GTtJAmaRNsnRXdk+qKiyg/EjOXjWPqyOt+pkpax8zWlZ/Aw4beotdJNGcfW8l6GmRGbckrjveNuuhAlHdepLFjhZu/Ybn34fEhVWWtJdGRfih6nlvrvFylqyTloUrSUh30IqztPtl6Dqz7rKG/to+g5vQQeiwrvhqb8ixvyKcC74Ok/IuZ2YG4Ct5jAEhOKfIYm7ACjZ+QnPotfMd2Q3vpsFgcmRfqSsQcg1Cb8yiro4l5TW3iyz0y8Qqa05ehNLNSTUrOxGduzn6BCdqcdL6GsmMF83aad+SLFa93qQlJJR01yqw0tl8zLa12vcFZciKGgjHxfXDp+v9jinb4rrh18Tio55JCh73qS5ihvL1JGRWvEgh4EPmEPAgrdwl/61ejO4cLhf+9h6M7p1x8ZoAAKgAYABCd7xa6krifICOXVkSbEzTmiD2AUtEUSAFsMgiKWzJWFJaFBT/SP0LSuH6V+hYZrcUPdjjuD8THDc1+MuJPeH8K/IzYvaH8SNU9HH+FGLEU5Rq5nUclKStF7IzVdDhW3xZ1TlcK2fqzqmozVctytlsititRB7MAY2YaCJEUSMVuAAAigAABCGIITIskyLCIiZKwmiogxMk0JoiqplEi+oUSOeTUREMDKgkiKLIq5YAZLKDRURGFgsFAlsMcLWAVgsTEVEQGxEUDEMg8EasM9TKjThm7qx3iOxhjVFWqeqMeF1drmzapEuPpl4ul4SXErz4QnvZxYKWWUZb2ZZjYf/iqiSvFpOMuT1Lmzg8+thij5jPO2AAYAMQwAYhkAAAAxiGUAxDCLsO7Yim+kkezR4mDtKL6M9rTd4RfVI7fPxy+jNxWObh1Zfus4OAdqdP0aPSYyObC1Vv3WeZwL7kfKTOjEdCXhOnLvYanLyOY/Cjp03mwVN+SL+iHJpkI/ol6kyD0uuV7nRlLkJfpbfujZG/2q9AFT9/8AiJU/0iZFK0pKxJJqa0JVnroR5mXFK1Sn8Uao7sz4zTs3+8cv11Uy1jFfMhiO9litnoOnG0lmqaauwS71RWtaOiOrlTk+4/QjDdEsvdev4lLnJSskvmVFvvS9RlVSTVR7CvLqQXA9inNMac5RemqZRoTvOj5qSLtLlMVpRfRtX+DLfe30OGXr04+JLL0ZwOORtxC/WKZ31pzOHx9f6um+sP7maVzZeFk1+kh6kGSTs4P0MITVpv1Cpok/MdT9JL1Cr4F6oAZ6Tgz/APx0PJtHm+R6HgbvgPSTNYpW6bjJWzWKalOOXM5yt5F7S8imoqj8M4JeZpVbtni1d3UlqV9PQti5LKpyjN66rkZ6klBR9DpixklKWooS69dilty52XkW0Ur6G3NqjsC3YIS8bIqqvdVI2EprnoWVk8y0I5H0LENPQuw+7KMj5aFmGbVTLLdomXi4+tRgpaV6t+ctDbdqXkzCre1z11Td0Yx9bvi57iHvqFnbY25gcdGl5is+hJReZacxarg4nTFVF+8yuW8f4i7G6Y2r/Eyme0fVHky9d54l7zJciPvsb8LIqMtKsH1RKexGe9N+o5+EDv8ADtcBS/hL9TNwvXAU/SxqZ2YL1GAndrYA+INJ8xWfMVmtQonK2zsRctwle+lgSXMLCbE2iVm9EiE45Fsw1C32Kq2y9Sab5RbIVfDtbUs9MvEKj7rHTsqceliM9YsdL9H59DWTng0O14N8ojTuwtOUY6aJasSjLTRO/mYbi0LkUna10SsyjLxPXCnFR2+JL/SfH+xw0c82Th73qSIx94mZVX7yCC0T6X/MfMI+EDXwzTHQ+J3jgcO/31M9AdMfGaQxDNIBDABWV7iYOSWjdiqck46TtbyKlWXTHZFMJpaZr/AmqiLqp0llXQHFPkGbS6TYKTfukOjsFhOduQs4OkrA9Nlch2jvqhxndO+6B0UIvM21Ym1droV9rd2SJObXLQaq7hRU7u9rXJr0KnVfJpEoVLuzeo1TccWfij/CjNitFD+JGqfij/CjLi9ofxII18K2fq/zOscnhLum/NnWWpqJUJFbFicRQw0HOvWhTiubYoVIVYRnTkpRkrprmSrCZOUbMrqyyUpztdxi3Ym5Xs+pFKwxXGc63AAARoCGIAEDYrhDEK4mwiRETZFyAkyDDMRbIK6hTItmylmMmoiAAYU0Tg7FZJM1BbmFmIAXaJ3GQRJBTIRlZEiCQEswZhABK4ERoBjEMg8CjRQdmZy6j4kd4jsYXk2bpeKEjn4Z2avsdGcYqnCUb78yz0vi2ekUzTKz4fXjFtKUHpy2KaivTiW4W8qNSO+jX4Fz8ZwediSFEkeZsgAAAYAADAAAAGgAaAAAaAaKGj2eFlmwtJ9Yo8Yj13DXm4fQf7p2+bl9Giqr0pLyPKYS6zL7tQ9ZJXi/Q8pTWTEV49J3OjnG+EnOleUHB9GdKh3uHpLdf5OevCdLh2uGa82UipTnF2lF+thzcmtIvbobssuqDLLyLzXg57lO2z+RFuq6ieWVkjo5ZBkn5fMczg5kXVdWXdlb0LYxqOSun8Ta6cnzIyoOSd5ajmTBZTd/kU4zSkn0ki6nDJFa62I16Xa03G9vMw2zU6cnJyS0IrD1LN5dTTHDuPv6Fip295muTPGMXs9aSelir6vquTbk/mdPJ5hk82OdOEc+WFnOXda00IvBYjk4/M6WRDyIc6cI5bwOIa1nH5hSwM6cm5VE7+Z1MiIulBjnThiyNqNJRTvkkm2WwUZRvFt/Au7KCTVtzBNV6SebExXRW3M+ty66a0uVjj/SFJVKD8mdfDyl2KzzUpX3RzPpErxw8vNr8jNXbiyjGVm1drZkntFhyDeKOYdX9KxTX2XkOr+k+CCa+zfoALY73AXfCTXSZwV4Udv6Pv7Ksv3kzWKV1WtG8upRUqOMsqindX1LpSVt2Z5zgnacmr63NrEaX2tmopZZa2ILvJZot20WhopyhTvld76tMmq8Ojua7Z6URjHlGXyLYRV/DIftCXusUcVCW6a8x2nSdv3WCgr5rO/qQ9qipNOE0uttB+0Rfh1J2dJOnGXij+IdjTXu/iR9o6Rv8RPEpbrUvZ0m6cUu7BCVOSqRlpZXvYXtCUczWnVMFiIvVXt6E7OlxiVCrHGVKiUXGWzuX9v6W9SE67btGKfxGqbTyVFZ50n0toW97yMzlU07kbb6idaaknmjbpcaNtVn1Cz6medeUU+/G2yYKtNq+66rYaXbjcQVsdU9TPPZeqNPEn/rZPrb8jNPwnHL1ueJe8S5C94fIyIVH4PUc/CKp7nqOXhCu5wtr2Cn8fzNhh4SlLARv95/mbUlFaHZgCer0uMPiURtvfYLpcmNsTbCo7rw6g09FYabJe6QVybfoOLl5JCvq77Lci55n0QXQbjK6V4+ZRWi0rt/Etb0Kqngt5lnq5TpB+EKLslpsD8IUMrir33Vzdc8V8pzhWsnoklYsy3s4uy6FbjGrNyjPXoy2naLsYbSSJZRZEtUgu+SQTbNxJf6R/8AfI4K2PQ45N4OdzzyOeZDj73wJkI7yLLGVVvcI7A9wRBq4d/vafqd88/gHbG0/U9AdcfGaYABpAAABCppEyuSppLZeZsM7wsXmu282urNSpZtT2sV0HGsm9rInHCQSaa+IlhYp6GtpxRddN3bfkkx+0N80vIksLHYmsNBckTcOKrt197UTr6d1Nv0NPZQ6ElCK2Q2vFlVa6tKLXmiDm2tpGvJd7aDyLoNnFhnWs01Gb8kTq12nBJSSavc1dmugTiklpcmzi57rxjLVSfwLaFbNVSySWvMvcVe1idOLz8rDbXGOPU8Uf4UZcX4Y/xGqfij/CjJi/d9SMNnCPD8WdOrfsaltHlZzeEK0fidSSvTkvJlniPOcWwlJfRV1lG9RqMnJu73I/RKrKrgZqTbyysjXxFZvodUXSn+TMH0N/2VX+P+xGndxN/ZK1tXkZP3Y+iFW/QVP4WTa0XoSkRJCAxW4YCAjQABBCYmMRAhMYmBFkWidiNiCLEyTEyKpmVSLahVIzREAAyoJJEUTiUOwWGMoQwGAiK2JCWwBYBgFIYhhAMQwrwJfQ8aM5ZTdnod4y7FNKSVpKJrhJOKiql7PaxyqUpZepswV5Ta5+ZqI62a9NLoXYGTU5pbMzpNR1LsG7VJW3tcuXiYeuFJZas10k/zAsxSy4ysv32VnlrYAYAAAADAAsAAAAMYhgMYhlDvY9VwaWbhtLyujyh6bgEr8Pt0kzr83PPx03seWrrJxDER87nqTzPEFl4tVXWNzq5Rri+6b+GStRqeTv8Agc6m7016G/hb/Sx8l/cXxZ60+105Syxdn0ZJ4h8oo40cam+9or2LPrCjHePykXUXt1liEnaVrh7Qt+XU40+I0b6KXyCPFaWW2SXwGoduysRBp6rQSxUJbXucZcTh9x/0sS4i27xhZeaY1F7d1Vb8mKVVpeF/I474pJK2qfXI2RlxSq3aP/8ArZNQ7dRYqWZg8TKTSTSZyo42vrmouXmo2FHG1czaoTXwuXo1XUqV5JXcmrdCSxDcU43fnaxzVj69/wDatrz0Je3Vn/0krdFIdHGt6xE210JdtJ73XocqpVq1VllhZfCdiEfbItZIygly7S46ONdbPKbdm9PMg6s1NrJdepzW8dPSSsl92VgVLiEnftWkuV2xuHGulVqz7O6VjmylUlbO3o9LljjxCUbdor9Rxw+KeVVKkcseVvmNxeNdPDpOCaSRh+kMf9JSfSf9jdRioRsZOPK/D09dJo51qvPrwjXhEthx8LOYnUWsX5A/AOfhh6CfhAgvCjs/R961l5I40dY3OtwB2xFVdYouJXZs7aO6M+KlGMO/f1SuaJSUU1Z/AoxNOdaGVJJfNnQ9ZadVNWVfXz0LJztZNJ+akkzOuFuzeeXlqSjw6F7TzW65jXJOK9apWdvVkJzUVmlUjK2mskJcOpa2u3trIsWBpxtZKL6obTijTlHJdKcvNJtB23Silrznr+QSwai7zq1JNvS1RplkMLLvKVeonySm9Bs4q1Ws7t5fXRBUcleXaxin1kifsinJuc5TfnJiXD6WfNKKZOS8Vfb4fTNibyXTUlHF0JNLPs+UWWPCUM1kl8ERnQpSeVKVlyi7IcjilOtT3tPyWTcoq46EWk12fnPcnHBYdNSyWl8yXsmHjHuxs+qHI4M0uI0NozcutxLGqUXKnNpR1ay3sbHCjpGpFO+zCEKWdpUmnsXkcWFY6MouKnNNa6LcnDG3hKVOE7ws5Wj4kauzi56w5aMtVNb5bE5LwjkcRaliMyvaUU1f0RlnrBm3iqSxKS+6jFLWLOOXqxY916DEuQyCur4Y+o5eEKvhXqD8JB2uDP8A0PpJmxtLW7MPBP8AZy/jf5I3NNnaeMnF35A9AtoFyiN0DfQdovkDsk29kRUW9G3shtOSXILpxvbz1Izzc2tgelJpqy2IcyVvMiR0hMqqXcdi3dEKvdpeurLPUy8V+6LD6y5WWruDvbqrEae7SW/d+f8A9HSuOK5NXvzLmnLvIjGKWjjGK5Nbk0sul278+Rh12lCTW5JrW8WJLTVa+pJd3ZBmqsWv9JU9DzyPR4tXwtT0PNoxmQ47ssIR3ZPzMKhLxCXP1HPWQLmBowP+8pep6A89gv8AeUv4j0J0x8ZpgAGkAAACFcZGVwASut0PloJRd7tFVJMLhYTT92wDFe3oO3zBKxAXBDsFgE9SMleUdCdgCKWn2lorQnTXlYnZBsVduHU3j6GPFa29TZU3j6f5MmJ931FYbeF+E6qWlrbnIw1aOCw0KslmlUbtd7Ip+tKsZpqo5O9rGecnS8bV+P4XB4fs+1m4PeMpaW9A4Vg6OCoOFG2Vu+hmxlTtsRUm9tkS4BPPg5pvapL8xM5bpbNR0MVrhav8DLmnlXoUYn/bVf4GaXUhlWvI1UiuwiTqwIurAw3sgE6segdtHoZ6UwIusugu28idCQWZHtn0F2z5DcEsrDKVusxOrIbgtysWUpdWXUXaS6k3BdKNiuVupW5vmyDkTlF0KjKmSZAxVIAAgaJxK0WIokAAVQADAQLYAWwAAxAAAAAMQwPAInDcgicNzsjVSU5KydjpYak4ay1MmGtodSjBZddSyljVB3gizCvLiF5poWGpSlDWLt1sTpQlDEQ0abdlc6Xxyl7cniMcvEKvm7/gUHQ47S7HiVr3bhFswHly9dQAAQAAMAAAAAGABzGgABjEADR6H6OS/wBNVj0lc88dz6Ny1rx8kzp8/WM/HcPO8X7vFYv70T0RweNq2Ooy6o7uEOg/s4+hu4W7Yia6xOfh39mjbw52xlusWPxqer3hKeaSyrcTwtKLt2aNc1aTIuxl3kZlhqV/0aGsPST0pxVy9JA2luF0rVGml4F8hdnDlBP4FrV93ZdBq1tCCjslp3V8iUaMfuR+RbZWuJbAVunFPSKGopckTYvQKSS6IeW62Q+RFO+yALJckRe+iJqDe6G4u2iCIKSvZp/Ifey91q5Jqy1Q+70QFaTa7zJR36ElZ6JIlbyfyAEtTJxlZuG1Odmn+JrTT22M/FIqXDa6ttG4ZrzMdiUdmQjzJR5nNFkv0cQ9wGvs16h7gFcdjpcDdsbJdYnNXM38GlbHrziy4+legatJ6b8xuKHKVnYV9NjYrenMgpKT/JEnJVOqS8hS70U6ej6sNDL0TDVaLWX5Dyr3m2/UIqzYUlBJ3td9SW7BWaEpR5O/pqESWjFJv1fQjnfKL+JLzAi4Se8kl0Q8qirKxPNtaNwbit1d+QNoWBxS3X4Bnc13Y2Y4xlbvO4NnlXWPoyEJdnLveHk+hNRRXVurZepUSlJ5r5XYaldaxdhRm5XT0a3LI6Acfi9vaIfwmH3TocaX20H1Rz+Ryy9IlHZEkKHhQyCFTw/EH4QqeBh7pB1+B/7Wp/H/AGR0mzmcD/Q1l+8vyOjL1O08Z/RdBcjYeltwpSvyBraL1DRK43ZJvmURlq1FbcxXzMNou27ElZEWHZEG7k7+RFkaiLehTUleFt7lstFoVVdFAs9MvFtFRSXdWqKLp4tRa7ko628tS6k3pZJIpbSrQkv2cvwudK8+Pog227l8Xpkd7MqgtFbmW2d9zm9GkovK+zmnbkyesXZtpEFZxyzd116Czdl3ZPNF7MrKddf6eet9DziPRVMrozyvked5sxmk9OO7LGQW5OX9jCoS3Bc/UJAuYF2Fajiabbskzv8AbUv2kfmebD4m5dM16R16S/WQ+ZF4qgv1sfmedt5hYuzT0DxuHW9WInj8Mv1q+RwLWAbR3XxHDL3/AMCL4nhusvkcMZdjtPimHWyk/gRfFaP3ZHGDQbHY+tqfKnIT4vDlSfzOSh3Gx0/rfpS/EX1tLlSXzObddUPOuqG0dF8UqfciR+s6r2il8DAqkfvIfaR6lG32+s+f4D9trP3vwMaqR5N/Jku0j0k/gyo0+1VvvMTxFV838yhVF92XyJZ/3ZfgBGV7XatYzV2nb1NLm7fo2/ijLiM1k1G2uqbJRrr4f2nEUMLmyxVJXf4mbE4ClgsXSgnKefW7WiN1N34s/wCH+yDiqTq0et/7MzZNbal7050ndS+JL6Nv/TVF+/L8ytvuyJfRx/6eX8cvzOWHreXjrYn/AG1X+FjeyFiv9rVf7rG9kd8nOIiYyLOVbIQCMbaMVwuBkFxXC4AAgEyKBXATACIxAJkGSZFgAgAKaJogiaLBIYhlAAAAgWwAtgGIAAAAAAYgA8AThuVosh4jqjpYXdHXoeC25ysFByatY7WHoSt4o/M1Ibi2jTh2MVrmu76v4GvAUoxnKtKN8nhu+ZXSwk+c6a/mNlSlelGnTrU0lu8251/Hn/XD49rjYT6w/uznrY6n0ghFSw8lOMnqnlfocs8ufrvPAAAZUAAAMAAAGIYAMQwGAAAzr/R2VsVUXWH9zkHS4FLLxFLrFo3h6zl49KcT6QK06Eujsdq5x/pAvsab6SPTfHnijDPuP1NeDlbGQ+P5GHDS0ZohPJVU1yI1+u9KN9bEcvkYVxRqKvBN9Q+trb0vxJpvk2ODbGqfkYHxdraj+JF8Ynyor5hebpOL6CyO+xzXxmp+yj8yP1zV/ZR+ZDk6rh5CyHKfGa/KnAX1xiPuwC8nUcJdAyS5I5X1viekPkL62xT+4vgDk7HZuw8j6HG+tMV96PyF9ZYt++vkQ5V2nCXJBkmcT6xxb/WfgL27F/tn8hs5V2+zfO4stnZQkzie2Yp/rpCeLxP7eQ3DddxU5ySvFLyTJdld6nA9qxD/AF8/mLt6z/XT/qGzdeh7Jc7FWNgngq8esH+Rwu1qP9ZP+pkW5NPvy18yck7YYbE47k50cuqdyuO5hVy1pv1COtN+oo+FkoJZZAU9TXwt2x1P4/kZObNGAdsZS9f7Fno9O3du1mRWqad2vIUoXb1cU9XbmTVoqy+R0CsstrNILIbb+JW25RafdfkFTk0o67EIyUleKa9RqKlHXQllTAhljyt8SV7O2g5xTRLlsDaPmO/VCmrK+1hKUnqo/FhDcW2mroUpNPLGPqxtuTXuoblCmknZACt0C9irtnKbjGm35sbjO1k7BU27K70INpvPFXduYQi1J51fo7k5NJXS2AqlGo2prJfpb/knTqRqbNX9R5c9m9ugSpxk9YphHN42rSpPyZzFsdPjEFCFKz0uzmI55erFkPChkafhJmRCp4WR90lU8LIcgOtwJ3jWXo/zOm7HK4E+9WXkv7nV9TrPGSYZbvyHa7E+iCl724SV3ZDitQlawEJW0s9hbBz3Gl5kaFn0Iju7C1fIKjK1iqtttskWTbRCpHdte6rFhUqGXL1ZQrOU391NfNltB2/Eqp6VpwfvXSfmdK4T1bCOi1J6lUbqWs7RWrZNTlJ3UVbk73uc3fadvMi5Sp96+Zfd6jTvvHX1IVI5pRvPKlyXMFWKUJReVZXl8J59bs7kIrtG1fw7nE5v1M5sfoW5ZLl6EFuTf9jCoS0sGSpmdksvqE/D5kXVqueWDivVBE8s+i+YZZ9URvW+/FeiE3V/afgUSyy6r5Cyy+8vkQnnUXJ1WrdEQpZ5xvKpIC+0vvfgJqX3iGT9+XzFkX3pfMCeV9WPL5sr7OPWXzDs4eb+JUWZPP8AEMkecvxK+zh0H2dP7kfkUSy0+cl8x3or3ofMioRTXcjb0JJL7tvgAKVD70PgNVaK2l8kNeg1foVC7WnyzP8AlZJVo/dqf0sWvQd2UPtl+zqP4B20rfoZ282l/cqjUqO+ZKOtkhzTnFpvR+ZUWxq1JLu0b/zompV/2UF6z/4KqFqMMqlG3my3tY/fgviEJrE/cpL1k3/YyYmVaLSm6dn91M1ureN4zi1tdGTFvwepKsb41Yw4hTqSdozgtfgacZGlWWZNSlTV1ZnPVZUsNRqtJtQyO6vYopYuVSq1TTd07mOV8b1+q5PuS9C36P8A+2v+9L8yqppGa8i7gKy4SHnd/iYw9ay8dPG/7Gv/AAMm9l6CxCzYapHe8WRw7nVw8ZztfbQ72dbcpe9ATJ5WLKcq2rEWOAshjTSAieUMpNCAEsoNE0qAidgsNCsTLLCsNCsTLWiLQ0KmRJyIGVIBiKBFkSssiBIYAaAAAAuQLYAQAAxAAAAAAAB8/JJ2IEkdUW05vqzRCcvvP5mWBogXaWNMZyfvP5lsZS+8/mUQLol2xpZdy3dxkeQ0csvW4YCAypgIYANbiGADEguAxiQwGAhoBm3hEsvEqPndfgYi/h7y8Qw7/fRvD1nLx645PHdcOvU6r3OXxpXw56r44Rz8I7ya5uxtULLUwYVUVCLm4J23k9TSnhvv0vmjEaXS03INpEHLDffo/NEJVML+0p/NAScl1RCU11RF18Lyqw+BF1sOv1kfkQNzj95Czx6h29H73/xf+BdvS6yf8rIp549Qzr/tC7el0qP0gw9ojyp1f6GRUs68/kGfyl8iPbr9lV/pDt3+xqv5f5Aln8pfIef91lfbvlh6nzX+Q7af/l5/1R/yRVmd/dY1J/cZX2tX/wAv/wDNBnrfsY/+5/wQWZn938RZpfd/Ejmr/sqfxn/wKUq6V3Gil1cn/gCeaX3PxBSl0XzIQdeUcydG3ldkZvEQjeVShFejIq68+iC8+kSEViHFPtqVn0g/8hkr/to/+3/yBJ52uS+BW6bTzXXpYfZVn/1FvSCKFOarSh2rmrbtJAX03dMlT1U/QhTJ01dy9Cil+JluE0xdL+NFb3JUHavTfSS/MQeqkm0pIi41JOyaSe5LNanG27WiJKUktrvodD8FnGIsmt2PfWXyDRsgjmhfe5K8Vu7X6ilKN7aX5ISjbWTu+pVPMla0Wxyk0tbq/IV77STQsyvo0/IJoqkIytmk/S4VItJZcz8rk7Req3Hz3ArlOpGndU3dBSgppVHq2vkWt23ZBLK24pry6gSt3h28yGdNrdPoyb9AhOyerIO8nb3fzJ28gtbVhSS0HlRHtL+CLl+CFOtktnjZvldAYeNRtRp26nIR1+LSc8LFuLis2lzjp2Rzy9IshtYmQp8vUmZVCXMitiyWzKovdWa03A6XA39tVX7q/M68nZN7nF4Lriakb2vD+6OsoWfibfS50niJuWm25H8xKF9W3f1JRhqncq+JWshO4StyEkEJ6W0Q9gt5AtOQUP0IyVyau+RTWqU6du0qZW9ktWCUSStqQrO9OVt1pbyDtKLcc1VJ9JaP5BVilTlPNmT5osLYjQXdk+aMmJlKE80XtNv5WNdD9HO/kUyh2k5R1fefK/JG3Oepyk6sKdSFsktX6k4xaqOSfda2exVhadaDlSlCWSW0ujLruM4wteSVrmW9p50tNb9WtBJNSUsqb2uRi06nfurvd7MtlTSXd7r6oihLR3tex55/pJ+rPQrNkd9dHqefnpVmv3mZyP0ou8iyWy9CC8RZLZehzRVPYrj+lfoWy2Kl+l+AFqcUm5N+iVxpZleNOo11yMlhf9zD1OopyjUavbyN447HKdKcotdjVaf7rIww9SKsqNT4o7U5JauOr6BBRld2fkma4jk+zV9PsJK+12v8k1gsQ1m7FJdXJHTaTd1G782Du5Wb+HQcYOWsHX+7TXrIksDXf7NL1udNRDJfnYahpzfYK336fyY1gZ+9VS9If8nSy+YZS6NOf7A764lf0klgI/8AmJN+SX+DcoXu7XE8q3aXoNJpjXDoftqj+SJewUecqjX8RpTg+ZNLzTKaZPYKH3ZP1mySwWHW9O/q2aXYO7bxIKz+x4b9jEccHhV+pj8jRpYEtAmlDw2HW1KPyJQpUlNfZr5Fmm1tSStGSv8ALmUcFRUJVorRdrJ/iUYp+D1NNXSrV/8A2S/My4n3P4v7HOpGrBKLtnV46KzOxSpUlFxVOKT3sjj4a6hTe3fX5HYpPQ1ilYMZw2jKnWlBNStpqR4fSVGlGCVkkbKjbxc4+6oXa8yCjlndLQWQ2nV/Qz/hZHCf7VerJVf0FT+Fiwn+2XqzV/8AKT/0mJjYjk6ItCZJkWZqkIYjKkAAQIQxMKQhiACMiRBkFTIslIiZAIACjmWRKyyIEwADQBAAAwBgtgGIBgIAAAABAfP0MQzqicXYui2+dimOpbGLfJ/BAXJyWrkXU3Kce7U/AoVKb5S+RdSpVYbU52/hZdMVdFTXinfysWJkVCpZt05pLd2BM55etRIBMZlQABcBhcQEEgEADTGICiQyKGA7lmHeXEU5dJr8yoadmn0dy4+pfHtGc3i6vh2dFO8IvqjDxKN8PI9d8eeeuFRjCUqeeEZpcmrnShCg46UaafRRRzaXuvpKxvjLLsYjVWOMOUI/Ig0uUUvgdHD8PVWLlOo1rpbpZP8AuWPhdLnVm/kVdPPKpVjWkpd6PoTdZ2ej+R3VwnD85zY/qnDdZfMGnn6Mp3le7V9LljcjurheFXKXzH9WYb7svmRdODdhqd76tw37OXzGuG4b9n+JF04FmFj0H1fhl+qQ1gsL+xRNGnnoqxI9D7JhltQiP2ah+xj8hpdPO3DMei9nor9TH5D7Civ1UfkNGnncxGd5Rate56Xs6f7KHyH2UN8kfkNGnkqVLEQTSUWr31QVMPiKis4peiPXKEU/CvkNpLkvkXQ8xThUjTUcr08h5Jv3ZfI9Kt/CkizbkicR5GvJxptJ2ls0ZKS+1+B0OLq3EK1ubT/AwwX2qMjRDdepZSX2kl5MriWw0rNAZ6l09NfUcHaSfRpjn4hcgPVqCnCN1paxOMVFWSIUJrsIksye91bkbEpOy5EIK9245f7ileatFNLmyyyS1ASSSWiHmS6C35A0ugEG818tr/gTW3IStHRImtVsgIWyu62JJ3FJxWjkhXbXdaj5sCYepVGV27ycn5bDyOXur4sodRJ2aeqGpxa32I5H1ivRFc4Rpq8qtk/gBc5xXMrTb8KlJ+eiIwq4eO09fNMujUhJ2jNAQyzfPL5IlGlGLzZby6vcm7DRDbBxhXwi02ZxEd3iyvgpW5M4SM5EWU+XqSI0/wC5PmZVGehUi6a0KVuBt4O7Yx/wP+x2Fz01OPwj/fL+F/2O3a2vM3j4hJdXYcnpZXDcV+89bGhF35XC+mrsO8ndLQMv3vxIovFLWRGc8mzu+jIyqZVe1uUU92ymlRcZzd3du7fmVBOWaTzTlUafgg7JElDK3JQyuW7W5blUV0bFGEm9Xf4hdRVTp05Zs0Fbm+vW5VVvlhKNRpN7JaNehZiKtKNJrM5NvVQ1IQnGku0dNqTWkc17+ZWVlJpU3z1Rnr3cpxg3FPoy2m7xbta+tiKWeu03ZWubrM9ZqmHvCM03K2mjaszod3tWpWzKPXyK4U0qqS25okknUcnZNu+phv8AU46wvHveiJRWSTk9L8hqCilZgnrtmIpppxbXR8jz9RWxFT+Jnolaz7ttDz9b/c1f4n+ZnLxP1BLvFs9o+hUvEXTXdXoYFM9itfpV/C/zRZLVEGvtY+j/ALAX4X/c0/U6b0lZLXqcvDaYin/Ejryu6tktbG8fAlF3COaLuWqMoK7T+CI5mtEreb3NhSUt7OzEl0+I7SlvJ2W5FVGo9y8tfeAnqNJvcgqtR6KEUxOVT7qXqwbWXSHJ5bWSuUOdS6Vk35IkpyWskDabzS3swUG3srCVSD529SxXezTXkwIWj0YKC3JNPoDTt0AWVJDUY9CN7eKSBzjy1fkBJq49IwWZ2IJze2g1Du66sqI5m/D3fPmTppRkna76sLWZJO0gOFiP09b/APZL8zJXfg9TZil9vV//AGSMeIXg/iOdSNMHkoUJb3n8tkdik9EcZJypYeK+83+R1qT0NYpSnpjJ+dMjOtlqdmoJt2Sbdh1X/rF50mVVdK8HteUdSovqxkqM8yS7r5kcJ/t/iyeL0wVSzu8j1XoRwqth/iy3/wAk9TYiTEc3RETGxGQiJJkWZaIAAyEIYgpCGIBMjIkyLIKpESUiJlSAYgBFkSBNFgkMSGUIBiAAEx8gAAAAAVwuAAK4XA8CAAdEXUtzq4ONzk0fEjrYZ2SsahWuK7xtpQdrLYy0strvc1wk2rHSOVWTUexqRXOL1OBB6K534LNddUcFaSa8zl9WsUhiGcWyGIOYDAAAB3EMBgIYDGIZQBbQA5CFeyw7zYWlLrBfkU4uOalL0Hw6WbhuHf7iJ1Vmi15Hs/Hn/XmYK2n75tW6MrVpVPKRrtsZiu7g1ehF9Yxf4F1rFGB1w9NX9xfmy9Rae5G4aQWsNDYEQ+IxNeZFMPiIABiJWCwEfLUklpsJXGBFvyEkS0HmSAjr0FZ8h7vQbdkFQelrhu7v4Dtm8RPQptAms3kxN2Wwlmc9Xp0CV57jitj5ecUzmx/SxOtx6P8ArU+tNfmcpLvxMVF9iyH6ZEEs0lG9m+pYouFaCk02uaIqmou8RtdFlZd5kORUenwffwlNp2dl+RZPuRzNu3Mq4Zrgadui/I0TjeLTNEpbpW2Gov1FF3ja6uRcsryuYVO24WfNCU7EO15y6g7Tst7fEMspJq+X0BJy1l8ET1AhGMYrRC7JO7na/wCQlJZ2rN+g2s3iV+iKC91aG3UUrxWaUn/35Emkne15W2IQWbvy7z6LkBX351UnBqDW99S9UYR2ikPvW0STDvNWaVwBwi+SIyowktUS7OPO79WNp20dkE2z5JQSUKkt+etiShK93OVy2K0toO3mRdsWPi/Yql22cRbHoOIL/RVOZwIq6M5CVMse5CC1ZY13n6kEZLuplNtTRNd0ptqBp4U7cQh6P8jtybZxOHacQp/H8mdlpRvLM7I3PBYrpLqQmkneTVvNkfHrZvzZKnCKSVr25soefMlka03E1ZZpO75InFWvoUVJKpUyrS276BCU+1SqyWXS0USjKUors8r87aFTqq7jTp9q+eXRLyuNTxEo27GEF5u4VKUnT1rNSfuqK1ZXKNSt3qryw5U1z9SUKcszlJ56j0uWtqn0b/BBVUoJQTmv5UUtZm5dS2UlUX3k9wai9gsiuCtdFd3CvmVnpZprctpfpPiZsW2qVTI2pZXZo25T1pzxlHRtSq66rl5F0lorbWPLLiGMjbLiJabX1LIcYxy0dWLXnFE03HqFBaDv2cdFZHma/wBIcVh8PKpKNOeVbWtc2/Rzi8+M0K06lOMJU2lZPe5NK7Ck5feRwqy/1NX+JneUmnbqcKuv9TP1MZJfVa8RbUXdiVrxItkrxRkZ6lRzqW7NwitNefmRlpUj6MslCSvJu5CX6SHncgsoO1aDte0kdebzuzlkj01RyKWlSPqjtyWuqOmIp7OF7ZtvMfeirQqpro7MnlXQWU0aEXPaThle9tAzRWiyr1dwy26P4EklzQEZXkuv4DcLxRLTloJPR6+YEVG22hJfvajTsk+o+6t7vyQEHTiyPZK5Zq34fxC7s1bK/MqIdm76N/AfZ9czJuN1rK/xF2cVon8gEqKvdligltYgo22k7k4OSWtmAmragrW3Hdc0R0towptRb6gvFcV7bkluQcTE/wC4q/xsyYhaw/i/sa8V/uKv8bMmI0yfxGKkW0pNU4u18net5czrUGqkYyhqmc/h2lVLyNMcJSzNwlUpp7xhOyLilW3VXGVHF3jShlb82UVaieKhTtZ3i/U104QpU8lOOWJTLDRqVIVc8oyjbRWs7GkaMQlPCyjbLeO3TQrwn+313uwlVr1XKm6EFGz7+f8A4JYaLjRcZaNSZfxP1JiJW87CZzbRZEkyLMqQhsTaIqLAGxOSMqBA5CciAELMJyIpsjITkRbAjLciSZEyAQAAxpkRlEswZiIFEswZiIrgSuPNoQBMCdxXEICVxBZhZhBcQ8oWA8GMQ7nVVtJ2kdLDyehy6e6OjhpGojp0tjVB6GSk7pWNlKlUktIS+R0jnktpO0jiVVbEVF+8zv0sNXzpdk/mji8QpOhxCtTlumcvr41iqAQzg2AAAGAguAxiGADEhgMYgAYxAWD1PBnfhVLyuvxNTV2YeASzcOt0m0b3uezHx57683XjlxFdedzT7q9CrGK2PrLqi6P6OPoZV2eHa4an6SX4mnmY+GP7BeUpL8jWyVuJKXkO5BLbcbfREXQFfyH8CLAHJ320C4xZui+YU03zQxJS8gu1ughgCGAgewxXALCsFgb6tAO4m1e19WCabtcFFavmArJSvzGmD1GkuYHF49H7em+sH+Zx9pR9Tu8eV5UX5NHFkrNeoqLZrbyY6SjHKoSclHS73J26jjFJ6IghWXeZCxdWXeKrEHoOE64GBsavyOfwq8sFFX2f92bXe+jaNgWVStZJsUoRlyQd/mo2E5SWmW+tugVGyTyuV+iQ5uMF3nd9BbaSktXbuoFJJNxWZ/8AfMKkqnhfJ8uZKblJNJ5V1ILO9e4vxG5T6Jrm0EFNLLpdA5qMssU31aI3dWLUXpezaJxioxsgFGGreupOMbaJBfzGiB2E3bWwXQcghXvbQdm+gWGAstgtbmMAKMar4Sp6HAij0WJV8NUXkefSsShxWrLGtWRiu8/QssQRa0Krav1L2iq3eYFuC0x1L1/szs9m73lK/Q42GVsXSf7yO1Oc4u0YuXmagJ2gryllRX21LK5ZnZc9iDo1KrvVk7eQVaDnZZe6tkVUHWqvNKTUY7K/L/JCFOdeLUnLJ57sksPLMk1LJDRX/MvtPZRaBIdOEKUFGKskKSdSaUXZcyahKW+iJ5Wo2igWq5yVGNoq7M9nN5p+LoX9nN3cra9A7F+QamoqtZaCmrrexf2VuaIypXTWeKIvKM8Got93VFeIilKemjpuy9dDXTpRgmpVc3lc53HK3slCnVpNSzSyNeVmzptx/XDnhKkN3H5lXY1U/Df0ZnxHHsOsW6FahUUrpZovTUMdi6VDDSq03NyTslJBrdV8RUlSlCSs7bM3/QKpUy4uFNr3XqjzdDFVcROfayuzvfQKvGljMTGXOny9TNV7WPbuazZEvJHHxH+4kdaWNil3U/iv+TlVWpVXJamaiu2qLZeFFb3XqWS2RgVz8LKanip/H8i6o1GDctEjDUxUZShbRRe7M5ZTH1qY2+NcPHH1R3JdXa3qeXeJlVeWnFvzLMlZ6zlL5mP7yOk+dekbj1XzI6dV8zzM6lRO0ZfNkHjJQi8zu/If/sT/ABf516pa7NP4hr0v6HkocSnFpqTR08BxqnJ5MRquUtjrh9sb0xl87HaadvCOHPpYz+1UXFOMW11v/wAi9qpL9XNP1X+TruOW2ha6L5k1GxlWNilpB/NC9uttST/m/wCCrtrYWb32Mnt8v2Uf6v8Agi8fV+5TXzJs23JIMqOe8dW//r+T/wAieNr/AH4r0Q2Oio3HbTY5nttf9r8or/BF4uu/10vkv8DY6e0vCKUVyRy3iKr/AF0/mRdSb3q1P6mNo6jjJDUZc9Echzb3lJ/Ei7Pl+I2DF6Ymqv33/YyYh6Q/iL2uisZsS7Rj/EjFWNmCeWafkdCDObg9Yp8joQGKVcnqJaCHzNspJd2T8hUnam3bdnG47WqKTpLGOjBpNxUb/wDd/wCxRwPEWxMqUcRVqU8jdqiasSq7+e4mymE8yuTTsZ20bbE2K7fIWvQxVFxMeWQskmRUbkWyfZ9WJwj1M6VBsTkSaj1E8iIqLkRuTbiRzLoQK7I6knIi5kBZkcrHmE5APKGUjnFnHQsUF1JKMepR2gnULuDTaAdwy52HaMvKJppvAi3Ez57hnHKGl7lGxJRjZO5lzD7TQcoaaW4IjnimUOoRcicjTQ6onUM+YLjkulzqCdRlVwJyNPFjIjOwnDc6WElFWbjdnMhudHCvY1EdijXmlZaLyNUK1SXvswUdjXT2OsYyjTTnPMu+/mcriStjpvqkzpQdmjn8VVsXF9YmPp4YsoAB5nQwEMAAAAYAABcaYhhTGIAHcZG+op1IxV3JAek+jkr4SrHe07/gdS2p5vgHEsPQhXVSaV7PU7MeK4Jxb7eNkr3uevC9PPlO3N4grcTl5xHR1ow9CrHYzD1sfGpTqxatYuw+tCNijq8Lf2cl+/8A2NslvqYOFvSa80/zN8lqZrWKKemrGpLkyNktLjRGzuDBA3pqBFySkkyV0RWupLQBgAwiNn0B+aG7jsBCV3pbQNUSa5WIqLQUD+Ar62SHq+QC5jumK0ug1F9AG0LXkOzDRbyXzCOdxuN6dF/vNfgcOpG0fid/izjOjTs07T6+TOLVj9nLyVwytsOwPaPoMgjVWpXYumroWXkUdTg7/wBO431uzbKF3tf12OTh89LZ29DQq1X77KbbsmVWSzerFKm5aPReRjVWo/eH2k/vA21Km9czVuiJpRSsmrGLPL7zGpy+8/mDbardUJ3btdWMmeXV/MLvqwbasqXhdvgSv5/gZPiANtd11C8eqMggba80eq+YZ49V8zIGoGvtI9ULtYdTIAGrtoLmHtEEZBaAX18RGdKUYu11u1/ychI3trqiuahNatLoQZox73wJpC0VRK99GOGiIolpYhl7zJ1LWi/Mimu1mteQE6cJZ1JRukzd7VU2svkZYzSSSTJqa6MbRo9pqdF8g9oqdSjP+6wz+Rdi/t6nUO2qdSnP+7+IZ3938Si3tZ/efzDtZ/efzKs7+6vmGeXSI2izPPqRvLmyOeX7os0usRsT16i+JBza99fIto0qlZZnO0ettwIWOdx+P/4xP7tRf3RbxHimEwFaFOdaTbdm0tjJxLGYbF8Lq9jiFUaadtnuN6WRwKdBz7Wo8lk14t9uRTipUasOym3Jt3tElQo18dKTjeNNcyawfY1OzjpJ++zhl9fx3mDPSpUqUbqlGF3zd2zTga9PAVnWw8IqTVmncbwija7vJaMsp4SL1Od+i8Y6tLjlGUU6lH1a5G6NbD4iN6VSL9DlU8JRjQWZWb3OfNSwlaSUrLkyz62s3Cfj0c2ouMXJXb08yT6mThlZYylLLCEasPFZfialSra5rHWXbFmmfGxnUpKEOe5mocOlNpS+RvlanpLxC7dR20PP9NWu/wA5ZF1LBwoQ0CrZ03ZaoyzxUpaJ6Ee203ObWq5mJq5Zt+djNOaq96L25Cx9VZpHOjWlDZlmO2rdNkqkbafmKdRq2XRmFVXGV+RLtrm5izt2MDj6lGolmbi9GrnfjJSimnp6niqdW0r3PQcDeHxueGLklkV03Kx1wt3py+knrq3X3vxE5wW84/MbwPCI71KXzuR7HgsfepP4HbTgTr0VvVpr1kiDxeFX6+kv5kW5uDx2yfCP/ALFcJjtH5RKKXjsIv18Pgxe34X9rf0i3/Y0PiHDo7Qlb+Ej9aYLlQk/UCn26g9u0fpTl/gPbYcqNd/+my58Ww/LDP8AAHxemvDh/wAgKPa29sNXf8qX9w9pq8sHWfq4r+5d9bvlQihfW1XlTivix0Ku3xL2wb+NRBnxr2wcV61H/gt+s8RLkkJ47ES3tb0CKZPH86NGPrKT/sUVMPjarjndGMU72ima/aKz3t8h9vV+8kSza7RwkKsZRg1y3W1zpwzKykrHN9pkt6yXxRGWMVu9iV/WWTRe3ZatYOZg4bX7enNqp2izWve4uJcUhgabjBdpWeyXL1NTtlzvpJhMTU4hh6+HpuShDXpzMvAaqlxP7SOVZJJ2RowmMxGNweIq15tzi3GMbdUivh2HdPFJwUpSytWRzyykump471LL7jvHkXwaV29TNg1emlz5o0tNcgpua+6J1HySQpRa3IMlobmyLm+omQZi1rQcvMi5AyDMWtByE5CYjO10HJizMGIm1DZFsBEBcVxiAVwAQAIYgAAEAAAAACDkAAAAAAAAO4gA8WhiGellJPU34R3OcX0pSWzsWD0FC9jXTUtrHAp1J/fkvRs0wnJ+/L5s6SsZO4oS00MXGY5alJ9UZ4v4ka7vlZnO7iY+oIBIZ53QDENAAAAUDEMAGIAGRnNQi2xyairtnF4jxDtG6dPRLmWTaLMZxF3cKb+Jhliaj3kZXK7dxZjtMdM7aliJ9Q9ontmaXQzZhXNI1LETW0mdLh/Ha+E7reaPmcS5JMD6TwHjFHEwm012mnd9Gdp42H3H8z5HhsVPD1YzhJproe94NjljsBGrtJaO7Nes3rx3vbIN3yfiDxkfufic/PFbyj8xOtSW9Wmv5kNJuui8avui9u/dRzXicOt69Jfzoi8bhFviaP8AWgbrqLG291B7d0ijlfWOCW+Ko/1IX1ngV/1NP4A3XV9ul5B7bPyOV9a4L9vf0i3/AGD61wn35v0py/wB1PbKnX8A9sqdfwOYuK4VvRVn6Upf4B8UocqOIf8A6TA6LxNRvxP5B7RP7zOeuJQe2FxL/wDT/wCRfWL5YPEP4Jf3IOj28+rDtpvmzn/WFTlgK/xcf8h7biXtw+p8ZoK39rPqxOcnzZj9pxj8PD38an/AKtxF7YCK9aj/AMAa3KT3/MWZ9DNm4q9sHRXrOT/sK3Fn/wBPQX9QF1TvK1kvMy14Zac/RknR4u/coL+R/wCSupheKzi4ynRjdW0pf8kDi06dN/ukrldPB4qMacJZZKKs5XsX+yVr+JE7VW3oyUHazcXcnDBVm9VoXRwVV/8A0ydiEav7rJqp+6yyOAqN+JL5li4bPnVXyL2ipTf3fxHnf3V8y5cOf7b5RH9XLnWl8i9inPL7sfmPO/3S32Gkt6z+aD2bDR8Vf5zQ7FWeXWAZ5X8UfkW9lglvXj/7iFbh0d69P41B2IZ399fIXaP7/wCBZ2nDUv0tN/zXF7Rwxe/D8QIdp+/+Qu0X32We2cNWzj/Sw9uwC2s/SAFWeP35fMM8fvS+ZcuIYPlF/wBAvrPCranP+lEVVnj+8F191st+taC2pT+SE+LU+VGXzQFdv3H8h5X+zl8gfGOlD/5f8EHxma/UR/q/4HQlkn+yl8g7Op+yl8iuXGa3u0YL1bKZcXxb92mv5SdL2vqUarWlOXyK4YfEteBr1RS+JYt+9BfyIX1hjP2qX8qJ0arRUwmJcVljd3LaeDrJeHfqzD7djH+vfwSH7ZieeIkviTcNV0lhKvRfMmsHU6xRyfa6i3xjX/qEJcQt4sev/dLuGq7fsc/vx+Qexy51F8jz8uJ0vex8P/dKpcTwvPGJ/wAzHKHGvTex9av4B7LBb1Tyr4ngnviL+ibIviuBi/0kn/Iy8ovGvV+z0FvX/wDkhdlhVvXX9aPLLjOCXOo/SDG+N4NbRqv+T/knKHCvUOOCW9WP9Qm8DHepH5nl3x7Cr9TW+S/yb8FV9ppe01MHiFRXhgo3lU9EuXmallS42eu9To4apBTgk4vZnC+kn0jhw+k6GHadWSsrcvMPpBxv6vw67jhVnH7Ok+Xm7Hg3Kpi8T2tdynmfed9zfUZ7rscFwkuKdrXxdSpGKleM1G95EMJ2cuLywEITk1UcHNy5K93b4FPC+KVuGznRhCMqc33Yzb0ZPgteL4/i69RWlOEmrbJt6mMq3jjdvTQ7OnHs6cFGCehk4hCMqV4K0lrcp+sU6zpwpylbdonVrKSsvxR4rHqYpVHNKT0TVpeQ6VWUEr7PmVVYTg3Ugrx5oeGtUw9SzvFO6T3QZb3iM1H0MuOWeDl+7clQ72Fk3o9jPi6yWHa5qFiT1E+C42eGxkXGVsyyv0PTvEV1d5/PZHh6Ty1U76q35HRTqSxVJZ52lJe8ztM9dM3Dk6ksQ51HdvcbqpIz1bRk2nczSqy11OV7rtI1SrWZTVxeVPUzzqOxjryZNKMRUVRtmJys7FjmVSacjpJpzyqMpXEpWCasQepthdGaUfM1YOu4VU34XoznothKwJ268sbTi2sk38iPt8OVKXzMkuTImeVa/nG329fsn/UL6wfKmvmYwLypwjZ9YT5U4/Ei+IVb+CCMoDlThGr6wr/u/IPb8R95L4IygOVOMavbsS/1v4ITxmIf66RnAbOMXvFYh/rp/Mi69Z71Zv8AmKrgN04xY6s378vmRzN7yfzI3uFy7pxiRCaWUkrtqMU23okjbT4TUqrWrBP7v/JrGZZeM5XHH1bwzGTwmBdKGjnK91vYpxHEaVJtR70/ee5fh+GY2eMhCUYUaMdXNSz3+B3KfA+HRw/ZKjq9e096/qeqXjNPLdWuXg6HEquBjWw7w8oVe8k3Zr5nV4NgcdRqOVaajNreFnG3wMNXBYzhqvRqylQWzT29USpcSxEEnJxl52t+Rjjjbv8AVm428WxvD8NiYwq1JRxUGpPKrKW25dieMUcPHD1KfaYqOIla0V4PUxLjCUlKpSvJc9JfmbaPHqMkoycLLlOFi2Q26LS17rcWVum29I2JUuL0ZrZP+CSZfHG4We88v8SsZuK7Y5U5L3WVtWOouyqeCpF+juRlh79GYuC8nLcbkXA6E6DXufIqlTXPQzcGuTDKJBo2TodGVSoyWyucri1KzNCsXSg1uiFjLSpoCbQrEFYE2iNgIiJNCsAhErBYCNgsSsFgIWCxKwWAjYSLMrZGwEbBYlYko3ArsFi9UrkuxXU1xqbZgNDpR6kXSXUcabeFAAO4ZZCVmVFtKrkfhT9Qi+FWS/Vtl8K1ZbUG/iKlxGcPDRpP1iaqfGsTHalRX8hvUc7tXGtiXth/xLM9aX6WjkXJ3Lo8exq2jRX8iIVeL4rGLsa+TJvpGxLrRN7JAJaDODoYAADGRuMKYCuMAAAA5vGMS6dNU4uzZwXI38bm/bFG+iRzbnbGdMWpZhXIhc2iVwIjTCJJkld7EFqdDh9KMvEiW6jUm2VU6l/C2e0+jeE4f9WKWOq087d8snqjmUoU4O9kSxdSFKiqqjdJ2aRzx+vemsvn109P7PwBbyoP/v0Gqf0fXOj8v+Dxn1hDlTkH1gv2T+Z15Rz417VPgEduz/p/4JLEcDjsov0ieI+sbbUn8x/WbW1H8Ryhwr3HtvBVtH/4sPrHg62pt/ys8R9Zz/ZR+YfWdT9nH5k5Lwr3H1pwtbUJP+UkuL8PW2Gf9KPC/WlblCA/rXELaMPkTmvCvcfXOBW2Fl8kC43hV4cI/kjw/wBa4n9z5CfE8U/eivgTmfzr3X15Sf8A0t/kH15HlhV8zwv1li/2i+QvrLGftvwQ5r/Ovd/Xr5YZf1A+OVeWGj/UeE+scZ+3kRePxj/6mfzJzX+de8+usQ9qMPmxfXGK/ZU18zwftmK54mp8weKxL3r1P6hzP517qXGcWvdpr4MplxvGf/1/0nie3rPerUf8xFzm/wBZP5jmv8ntZcbxv3oL4FUuNY39tFfBHjm5fel8yNvN/Mcz+T1z4vi3vi2vRog+KYh74yX9R5KVNSet/mSUUTmfyeofE6v/AJ1/1kXxGXPGy/8AcZ5rKugZV0HOr/J6N8St/wBa/wD3GJ8VSX+8k/52eeSXQY50/lHdlxSm98S38WQfEqD3qt/M4wE51f5R13xKhybfwD6zorq/gckBzq/zjrfW1P7svkL63j+zmzlDJyP5x1FxhJfoZv4of1x0oP5nKC45L/OOquMtf9P/APIPrupyw8PjI5dwuTkv846n15X5Uaa+LE+OYvlCkvgzmXC5NrwjpfXmN5dkv5P+SL41jn79NekDn3AbOEbZcVx0v19vSKIviWNe+Il8kZAJteEaXjsY/wDqan4EfasS98TV/rZQMbOMWOvXe+Irf1sg51JLWrU/rYhXG14wlF3705y/ik2PLHoADa8YeWPRDtFckICbNHp0C4rhcbNHcdyNwuNmkrhcjcLl2aW0a1HD1FVxFN1YR1yJ2ub8f9NsRXoZMHRVC2l73ORVp1K1OUacMz9TG8BioRvOnlju3daa2O/zuo831m8mnFYmvxPEuvVlnqS8T5L0LKdONOKS1tzZGjBUaeVO/mTMZ578dMMNKMZGSiqsN4u7Rr4BB1+J1akE8ih3n0vyKprNTkvI6nC62DwvDqdOk8tSolKpN9Scul49nKGIwlfSnnjP961jXTozqd6ccq+YU8RRrVJKco1Mmz5FlTEpK0NF0OTaupTjGL7xyYTdPEyhFu0nc3VKkpJmOEbTlN+JqyIljTTqWglfRO7MOJnng31Y3UfZuK3ehDLnrRgto6sSMqIyvOT2Z0cPVu6c+cWYMTlo1IJb8zoYOmppJbS2LTFoWK3zxKKlWMttB4qjeTUNktTPh8POc+dlu2RtctUZ8UtNDXWtHRHPxEmxCsz3saKLoUoqVWl2snok3oimlHNJ3J1Eo1IK+q1NsxZjKdOpT7SlTVKS3inoc/Y6dSa7P10MNWm4u/IY1M4qJK90RJReppzjbG8ooGrEFPLKLW1id01dHN1lIBAGgACAaGRGEO4CAodwEMABsQNlRt4bGEakq1S2WCtG/Ns3QrOdSSp92XUx5YwwFGOjnN53/wB+hdQhLs3NyaPf8seOLw/W8snQo1nGaV87XmbYYyouXwORTjKCco6p/M0UqjevM66lcfHVfEIU6MqlSySWp5LiHGvasV9lRjHW3db2NPHMXGFF0E7vmS+j/D6b4dLEzgnUqStFvkjjnreo64eds9NVZvdlvZ1o+6pG6FDLNmjstNjm6OP2soPvRlFlsMdOOkasl5Nm2ph4vdGOrhYt7AWx4lVW7i/gaaXG6sLazj6SucmeFa2uit06kdmycqcY9NS+kU1vUT/iia4cejPxQhL0keNTqLdXGqluTQ5HF7aPE8LPxQcfgTVfDT8FZL1Z4mOIknpNr4l0MZUXvX9Sbl9NPZZM3hmpEJUn91HlqfEZwe3ydjXS4zNfrJx9dTNkq9u1Kj+6yt0VyMlLjb5ypy9dDTDitOXjpfGLuZ/nF5UuxZF0mi9YzBz3bj6osSoVPBWV/Uz/ADXkwuD6EXE6Lw75NMrdCX3U/QzcKvJisNJGmVG28JIr7NGeNi7V2Q8qJdm+TFlkigyoWRD1GmXpCisruQyXZaRT1ZrpEcg8tiQmArAMRQmJjAg8CDYAdGgNMQBEszXMWef3mhCYNG6k/vy+ZLCVJ+2QvNtN7NlbHQdsRTf7xF07yZIgiRzDAQwAYgAYCuMBgIAPNcXzxx01LXoYbnV+kMUsRTa3sck74+Od9DHFOTtFOT6JXEzo4SlJUbweW+rZbdLJtz9nZqz6MaNlWPaNqpZtbS5lE6MokmRcasoUsx0KC7NWMeFlOPuKS9bGl4mEP0kJw87XRzz3XXHUdCHeROUFUwtWO7tc5vtkZxtSklfncKFWvGq4xfaJrkc5hW+UURdyQSjKnJxmrSW6EdESQCAhpIExAFSuAhkDAQBUgIjCgdxAAx3IjIGAhgAAAAIYkAxiAKY7iFcgkMiMBgIYUwEADAAAAACKYCABhcQAMBDIALgICQgDkAXGRGAwEADAQAMBAA7hcjcuwaoSxMI4rN2T0eV2A0cJrqhiZSaT7jsmdSviMBisLGlUwzpVLLNOGqlzLa/AMN7Oq+CpqqkruLk7/CzOVPDy3hUyr7sle39ztjnMZrJ588bldxrhwTB4uX+lx6jL9nUa/PT8jfQ+imHypYipXjPm004/DQ4KlUjJwnBSa5xf+TZh+I4rCr7OvUpx6Svl/HQ7THG9uVzy8dLE/RTCKKVDGuEuedp/hoeKjN4PiMI5lKOkJdOh66HHlVfZ4rBUa6fNwtf+xjr8P4PjZ1K8MLOg8ukIzsroZYyQxzy33WZxlSWVU1dPdSRbCUlG8i2rRhDad15mSrUstDyvXtbKpZFEpqMXJlWdtkqkHNRiluZqWq6F5tt7LVjpaRnUXWyZbUouEFRhdzqOzI9lOo50aatCKtGXn1Iy51efaVXK97Ha4PJ+yzqPW2kTFR4VUU3nnT1W17M0rDYjDYXJF3im2mti2zxMfe03VcaqVSNsz6l1SXZpxjojlVHXqVEpW33udGq9ETTqz1JuT3KJK5bPcgyorSaZKFNOUpPVvrsgYnKajaDSKFV1qKMXe24pRvGw6cMvm3zJWCMzoXY6WDqV6ip0o5pvpyNmFw1TFVuzpL1k9kem4fgqWDhlpq8n4pvdl7c8tR5jGcOr8OpRdXvQlbvLkylNON07nsuJvDQ4bUjio54zVow5tnkfZrJ9n8nyFhhkqEDurp6MDLqAAAABAAwAAAYgKhjpwdSpGEd5NIiaMBDNWc+UF+LN4TeUjOd1LXQrQjK8nbRJK3kRpZqkWm+5FbdRuMIxV3JN9ApwqQptNqzPpSPnWtEaknT0jZLRF1HLTpSnLaKuymg1l2e2pXxeuqGAVNPvTZb1Gfa4XEJ9vibLVylY9vhcMsNhKVBe5FJ+vM8h9HcK8Zxik5awpfaS+G342Pby1kzzT/XdjlT77HlL5x1IWMqoqR0M0oo21I6GWcbGbWoocUVuncvaFlM7VmdG62K3h10N6iJwG1cyeHKXRa6o6sqZVKkBznGS5kbyXI6EqemxVKkuhBk7TqiUarWzsyx0SDpAWRxdVbTb9dS2HEJrxRi0Y3TaI5ZIGnXpcVcdnUj6M10uNTt/uE/KaPOXkt0NTaBp62nxiUt4Qn/Cy6PE8PJfaU5R9Vc8aqli2OKqx8NRpDaaexjWwdTw1Ip+ehZ2MJruTv6anj44+ot1GRfDiKWtmn+6xqD0zw76p/gQdGa9y/ocWlxiUdq8l5S1NlPjE3zpzXloZ4xe2trLvp6kLJ6p3HDisH4qbXo7k1jMLU3aT81YnE2rysTTNKVGfhkvgwdHpL5k1V2zXaFcvdGXkyLpte6TsVXAlkFkJseAABHdTAQEDIsYgEEXlqRfRhci/Egr0EXdJkyuHhj6EzmhgAAMBDABiGAAAAcnj9G9OFVcnZs4J7DEUY4ihKnJXujylajOlOUZRas7HXC9MVUtZI6uHSlTyNXOdQg3NHQV4pZXZoZt4B4etSnGTgnBO7Q6kVLyJrGXjlqQ73Uhe5z7dOih3dC1O+j1RWhp2CFVwcJK8Y2vzRdgsI3pG/e1sOFV2a5F3D8TQppzlN35Iu7o4xz5XVSWa6d9Uxl+PnTq4ntKStmWq8ygjRgIYDAQBTGIEFMdxLYCBgK4XCmMQAMLiAgdwEMKYCGAAgEmEMYgAYCGFMBAQSAQASC5EAqVwuIQErhcQgJXC4gAYCAgkAguAwuIAGD7tGVaWlOLyt+YmdPguIwkI1cPjIxcKnOe1uhYmVsnTlxnGcc0ZJo0YLC1Mdio0Kel9ZS6IhiMFgcXXmsHUnRpX0i+ZZDt+FrtMPiYZkrNbqSN8I5f16WcUwP1diY0u07TNHNqrW1Mly7F4uvjFRq14KLy5VaLWhQYs1XTG7mzC4gI0dxXAAC46alOoowi5PokRN/BK8KONSqWtLZspXU4bxGpgmldunzXQ6GMwFLH01icLJRm9WltL/kOIcPp16PtGFVpJd6K5+ZzcFjZ4KqlK7p80a/5XL3uMeIp0KNWWepWjKO/dWum1izBQo4uMoRquXWCbj80eirYfB8RpxqytqrZkr/M5uK+i8a9KUcLiZ069NZoxfeUl5PoerGzXTy5S77czimCw+FwOej9lUUlbLLVlT4hFRoRjCEWqdpNy1b6nQofQ2piKEK3t7amr+A899JeFy4RxGGHdV1c1JSzNW5v/AqR3cJg58Rw9WtCtCKpu2+kvQyYnCTo2eZST5o0fRzguHxHB4YytiqkHnlFQjKybT6C426eDhaDlrye5xzx147YZ39YacG5pWN0aXfUY6vmzm4LE9vFytZp2v1O5g0uynUataOhwz6dN7Z8qjKU/el3Y+S5s5lTHz7aFOjZQUkm+pqxNfNhpTTtq0vQ4sG4zTvzuMcd91Lk146tVhiJThUfdlY0YXjEp92qkpJeJc/Uy4yOerOcHpUWZRfzMUJZWnY3xljPKx26lSE12tKKa2supOnN1Kd5Jp+Zy8DVar9h7tR3j6nTd4R10M2adcbuKqjSZU5BUleRBsaXYuNESSAsRowmDqYuplhpFeKT2RHBYaWJqWWkF4pdDvU1CjTVKlHLFBnLLSeHo0sNSVOirLm+bNUJwpxcpPRasyRlzbslq2cvHY94mXY0Xakt39404+jH4mWMxDm33FpFGdImoZUkGUiqqtKFZd7SXJoxVKc6Uss16PqdBoUoRqxyS+HkTTeOWnNuBKrSlRqZZfB9SJHWAAAAAAAB8hDKEzpYOKhg9ryqSv8AA5p0lpKFOOlkkej/APHm8tvP97qaWYi9OMUnq3sWd6UYRtq/wKHByqqLld8rmmMpKfeVtLJo9seKteGSUddDz/G8QqlZpO9tDu4ioqOFc/Kx5NRlicWoQ1lOVkY+t1NNYTfb1n0QwnY8PqYmS71Z2X8K/wCTtvchhqUaGHp0YK0acVFFjOTohNFWxcyqejMqhN6GOo9TXLYx1nqZyaiNxpXRTcuhscm04xHlHBFhUUOJXKJpaIOJFZnArlA1uBW4jYySp+RBwNbiVuPkTaszgQcF0NTgQcNS7RldJEXSNTgRyjYyOmR7M1yiRyDYyZWha3NTgQdMoozDUybpkXTsA415x2nJfEuWNqrmn6mVwYsrQR0IcQcd4/JmqlxW21SUfU4uZhnA9JT4tP78JepphxRNd6D+B5POuROFWcX3ZNejA9fHH4ee7cX5osjUoz8M4fM8jHF1VvK/qiyGO+9H4pjQ4gXACtAAAAEAMBEWSIyIrvUJJ0ab6xRYZ8E74Wm/I0GEMAAAGIYAADAAAANUKNF4PMpWry95rMo/Ax4nhNTFRtVxjkuX2SSNmFdHI+1nl15myHZT/RVYTfS5uOVvby9X6P4mh36U41V0tZmOUKlJ5a1OUH5o9dXdWEs3LmiN4VItSjGUXyauRZnp5GSW4LY72J4Thq18j7CflqvkcjF8MxuDTlKHa0/vw1GnSZyqQbKo1FJDvcab2szW5lahBJtPW+wmrvVXJTyt3jGyCkMQBTGICKYAADGRGFMBAQMBABIBDCmAgIGMiMKYCuFwGCECeoDGIAGAhkDAQAMYgCncBAAwAAGIAAYCABgAEAAAAwEMABq4AIVo7WnSUYyo0nJLdx1K6lag9XhqHxzf5MFSbVRogndOV9T2zGafKyyy5V28dxD27B04ZHF0pLW+mz2MSKMHJulOP7xeef6zWT3/AAtuHYAAOTsBDEAMi21qnZokVyZUeo4FxZyhGFV6rS/U2cV4dGpD2rDbe9Fcjz3BYqcZJ9T0GBx0sLV7CtrF7N80dePThb25uBx08HW1u6T8UTu9tUy0sRgZRqW1SfTnEwcX4YsrxOFV4PeK5HNwHEanD6/Wm/FEzLca1ZMo9HwzidBUJwq4mGHlGpL7Oas0r6HivpZWnj+PTqRk5UYxUIVLaWW/43PScUwOG4zhO1otRqW7s07P0Z5mlwDilXSc6dOMNs09ztPpL64XDVd76PTo0OASrxclU7RwipPZaa25XOBx6vPF4vso6y6G2EHgKdPDVKilUk802nocmOIdDE1cXKOZzcoU/wDJLd1ZNJYR27KjonGV5er0R6nEVYQw3Z043vZI8ZTnKj3r9+UszPV0u/QVW11KN0cfpG8XHqzSXZTlu20lyMc6U6ctY6cnyLeIUpQbmnrtoZaFSce7mbi903oaxnSX1ZVnJxpvnGNiErTvJeLmiLlfcipW2NMnGpKlUhVjvCSkdh4qGJp54PflzRxtx079pli7N6XJZtqZab7sDPhpyp10papnRnRg4Z46Izprkzouw1GeIrRpw3e76IhTpSq9o4Wy01ds7nDcJ7NhVKWtSort/wBiaLkupU4YekqdNWS/EklzCW5yuJY5u9Ci7L3mhpgY/Huo3Qou0Ob6kMNC/LYx0YOUrI61Gn2cFFJuT5LdiqMlyM7Q8TSOxguB18TDPiJPDx5K3eZ18JwzB4JfZUk585z1l8yzFNvFOcOqFmg9pK576bj92PyKKuGw1aL7bD0p36xReKcnh5xhVhlntya5FFDhmMxNd0sPTU7K+bMkrfE9Fj/o7Tbm8FUdOa1UJaxZwXKrQm6OJjOjJ6Xvb5Mkxm+2udk6aPqB0/8AdcSwdF/dzZn8iM8DwahpW4xKT/coMpoUI0I6avdze7HOdCp3Zyi4ve6Ousf8Y55f6JL6PQX+8xs35QSK3PgXu1sf8YxOZicH2dSToyzw3sZUnKWWMXKXRK7H/wA/4u8v9dly4U/DisTH+Kkn/crfsb8GPX89Nr/JlocK4hiGuzwdZrrlaNv/AIcxtu9SyfxySHGf4TK/6roKMq0IqSks28djdiJdlWzQd/Urw3C6mGqRc6lGKW/2qLKlBXbeIot8u+jr8pxY+l5LKTcLVJq8nuak3UyXjl1uYs2ydSk0uk0bqFWjZJ1qe++ZHeWOGW2H6RV8lOFGLtpqZ/oxh+14j2jWlJZviZ+NTdTGSlq49Udj6NU1Twkp85s4fS7ydcJqPSRdyZTBlqZAMpqFzKKm4FcmYsQbJMxYkmU6XFnT1NdPYwp98209jhXWLok0QgWIQJkGiyWwgK2iDRa0RaMipog43LGhWIqpxIuJcJgZ8pFxL2hZS7GdxIuBpcSDgNjO4kcr6GhwE4suxmcSLiaXAhlAzuJFwTNDgRcbFGZ0yLpmhxI2CMzhZiytGmxFxRRneZcgztF7gQcAOcAr3AqmAgAYhiARGRJkZbEV2OHO+Dh5XNZg4W74drozejNQwACAGIYAMAAYAjp8LwUZLt6tre6n+YTxZhuH0lRj2sbyerNscDhVFNUYrzsWumsuZSVhxnG2nI251W8FSyZczSMdThGROVKs/Ro6V4v1GpWIjzeITXdmv5lsU0q9SlKyd10PQ4vB0sSm08k+q2fqjz2PoVOHpzmrw5OOtis1yuOUqdWarUKUYSiu/ZWzHLibq1eEqE3CrnlLzMSFd8N6STsmIAI6gAAKYABFMBDABiABgIYUAAEDAQwpgIZAAAAAAADABcwpjEADAAIAYhgAAAUwEMAAAAYCLMPRq4mtGlQjmmwiADqRdKpKnKzlF2dndCCgYgIGBoweAxOOhVnh4xapJOV5JFFWE6NR060JQmt00VNzwgC5t4Vw6XEq8odp2cIq7la+pFt0xiexo4hg58Pxbw85xm7JproymNOVSjVnF6wSdupZO0tmtocTw8acaNakvs5xs7cpczJThKalZKyV9Wka8PioVKNahXg5Rmk4W5SLKUKdCpCU6Sl2fuNK1/jqezlqPnceVZsBZ06yurrUuUlY2VMVhJVe0hwyEZPR96yfyKKmIzvu0KdJfuLX8Thn/wDV29PyvCaVXAlOedK7b9XcictaeiXcAAJsKGyuXMsyzcM6hPJ97K7fMqk00IldX6Pu+dPqdvE0lUjr8GcHgErTmvM9G9Ynqw/8vJn1krwPEHRl2GI2emuzMvF+HKnevR1py105E8VRVSLT0a1TXJkuG47xYTFempyzx06YZbeerTrqKhTqOK6GWrVr0Y5pVW/I7fG8HHBPtFJZG77nmcTWdWf7q2M4Y7q52L6OIqVq15yvZOxGtOSqRpLVJaLzKcI321uVrssrNwxkpW2jc66cjmoQrwi3eVz0ODrOPCqU5vVpu3xZ53hWDfEeIU6CqZJSbtJ9Urnpa2HeDdKhKSkkkm0rGM50uNcTFTeJtOLcYswq6k0+R1qlHJQqpLao8voc7ERek0vUmN/FyisBJ3GbYFwWs15sBwTlVj0Tuwro1qWkZWs07/NHS4ZQjWw+IqVfCo5Y36nOhLPnvu0dWhB08LTwzdnN3l8Tm0yYiS4fw9Kn4qzk9elrf5IcL448LFUMVedL3ZLeJj4rXVfGScZXpwWSCXRFWCowrVKmdeCN16m9dMvR4/H01QSw01NzXiXJHFjFyl5k8tu6uRdRhbUyrXw/CSqVYUqcbzm7I9hgOEUME1Un9pW+89l6HP4JglQpRnJXr1VmenhjyR0cRxGMJSSV4x36t9CT/qVtnUjHxzUV5uxS8RQbsq1P+pHPpqrVh2tRKMqmkIpbLqyx0aV/BG0fI1tGyUlK2SSl6MqxEuzynNq04ZrwWV9VoXYepUhRUZyzt85bk2Las25KpB68zHj8LT4hgqlKaTlvF80y2E1Ju3dlzj1IZnTq3XhZB5SpHEYOLpVI3uvs5taX6GRwxWRt0M0nvJy1PZ4nDUsZh50ZrSS0fNPkzyU4VKdScKspxqU3lklt6msSs1OrNLvRaXNPcKGMq8Lxkq2GUU5rRtXsXKjBzbzzV+uplxNCdODus0Y6qXkb8PV9Xi/FMZJ5sVO3ROyM01iZ+OtJ+rbFhd2XmMs7tvHCWMk6dSCu9V1Kk7m6b7rMtSFkprnuWXcTLGSoXL8PhcRiadSpSh3Ke8m7Iptoeiio4fgjjHTu3b6nXDHk5ZXTz15Xs3qex4VDs8HShzUdTyFNZ6q82fQcMo06MVOhBpLSUdDnb22sp7FyK6aoqlmddZr+DK9PItdOpCCnKNovZ3R0jAexRULuRRVZpFUjJiNmamzLiNmKRiXjNtPwmFP7Q3U/CebJ1i6mWIqgy1Eim9RD5CZQiLJEWQQaCw2IyqLRGxNkWBFoViTACFhE7CaAg0RsWNEWgISiVuJcyIFTiQcTQ0RcRsZ3Ai4GhxI5S7GbIJwZocSLjYbGez6EbGlxIOCLscEBbjNoYIVwCmACAGRZITIrocIfcqLzOkjlcIffqx8kdRGalSAAIGAAA7gAwBLVLq7HfjUjRpRjyStY87CvBV4RWveR242k3Uk79DUmmMq1Kd9dluyMKkXUk4SSpc2zK6vaTVLNa+rfkCyT1/Vx8K6+YYdCFSnJOUYynbdklVhKN1mSMEJyp1VbSL3L53Us9N2l+YGhyXJ3MmIlCV4TSlCWjuWKp2ia8MjLVlnzJq0lugPO8Q4HKlWn2LvCfehps+hxtm09GtGj29GarU3Tlutjh8d4W4J4yhrFv7SPTzLXX55fjiACsBHYAAEAMQwoGIYAAAFAxDIAAAAGIApgAEDAQwAAABkdmMXMKkAhkAAAAwEMAAACgYAADED2AsoUauKrRo0Y5pP8DXjcVDhlCWEwMlKs9K1ZcvJCweJqywdXDYCl9vpnmvFZ9DHS4fUVaftDywhNpv73od/njPa8v2zvkRgnZOSavrqSJ4qWarFrSNrJEDn9JrJ0+N3iAADDsnQr1cNVVSjNxfPzOxhsRS4jTUK1BO2mnI4jN3B8ZLA1alSMI1NF3ZbFjl9OptrxHAd+wnKL6S1OtwmhDhmFjTnHNVm802jOvpXUensdMT+k9Wf/AElNDpwv03NVyOOqr9b1p1lbO7w848inANdpUg2rSg9/maeNY543spzgk1c5c45qbVy4+u8vLBCFNwxFSMm0iWKblRw02+9Knq/i0W0pU8Rh87uq9Puy138yGOq9tSoytZRjlXwPTllLJHkw+eUyt/GVSfUsTdilaFq2ObotpcyZXS5lhyy9ejDxKEoxvmin6kKdDFVu0dGEamXVrnYbOlwibp0a8qcb1NEmTemtbKtxyv2NGlCmqcYRSyIqxWFjXous8NUw9XfuweWX+C3CvsZSlOmpTb3a1Rvo4+pn1vqFuNcjgcrVpo9PHWKOXj5QopYzs9VpPL06mLE/SSVsuEgoq3iluej53p5PpO3Yx2JpYOg6lV68op6s85i+MKsk6dF06i95u5zqtadWbnVk5SfNsqcrmr2zLo69erWqOdWpKUnu2ypsGyLGja7CP/ULz0L8VaVavUirJRS1KOHLNxChHrNHexOHWI9pXdinDd+TMW6qzuMv0Vgnxml0jCUn8mdjilVPFqL8UbSPP8Gx74diJTUFKU4Ond8kzo4/ESqVaWJnZTlFZrbGc2sUK9VuN9lr+ZhvmuuTNlSHaRtDXNsVValPBwyRWeq/wOcarnyi4ys1YCU5Sm7y1ZE6OYJU5ZXd7EQKOjwy9fGK3ggs0jbxDESp05O9s2hiwGIjhsNUtHvzkkvMx4p1Z15RqzzNPk9DKqryqzUYR1bskjsUsPHDUsu85eJi4fg1RTqzXfa+Rsp4TE4mlUxFKnmp03aT5/Ae9QZYx1Ohw7DPEYunTtdN3fojNCNzscDmqGKqVLXcKba+Ziq7WIrex4Vxivt6rsmZMPRVWolL9HT3fVlE8TPF4tzl+rjp6vb+50KajRw8V8vNlRbOV3fZciqctAbdiuTArlqE5ZYpoGFrgFGVKcs83l5Mtr0o5M8HdGGf2U7e69yM8S6E404axau7kGmD6nJ+kWD8OOprbu1bc1yZ01PMlJFs4xq0ZUqivCas0WDx8Jwpxu9WWupKyWVtNbPYpxOFeExMsPUu8mz+9HkJRc7uUrJbI7SsJPD4Z6wWSb3y7EHhKq6NdSdKWTWyk+nQs7eWaz0M3GVqZ2OfUrUIXg3KUttFZIpm708u52Z0qGIj9pBS8+Zkr8NiouVOtlXSZeOjlv1zVyO5Xnm4XUXkjkLDT5VKbfRM30Kyr4eeH99xtbqzp87rcYz/ABzaDy1Yvkmj6BS/RO7taN9fgeDydknGatK+3Q9FgJribpU3mjGnD7Wz8fRHDKXbpG/F8cwdLD04yjNSWjajdfM1cP4hQ4lRlOhBpQnZ35mXEwqYjAzwtKNN06crOdWN9bXsl5dTg0pY2lKUMLCVSMXr2K0OmLNe9lGEklKFvNaHPX+ozdktm46+TsYMLx/E0sPGFbB5Kq919OtjXh8RRpKaqVFCU6s8qfPvHSMVGpGUHacWjJX1OrOTcdGpRfTVGDFqnluo5W+mxazHMWlQ3U9jGv0hrp+E82bvitgXIpiWpmYtSEMRUIiyQmRUGIkxMyqLExsTAiAAQAhiACLJCAg0FiQgqNhNExAQaFYm0KwEMonFE7CsBXkIOJcDQHlAFuM7IBiAgYAAARYwYVq4U7YiS/dOutji8N0xi80ztIzUqQCGRDAQAO5TVrLZGbH8Qhh04xWafQ5r4tUb/RQtzR1ww/azlXe4VD2jiUEoXyd47OIaVedONnkSzJdTzXCeMdk6qjam6qUc61cV5Ho6NKjh6cVTl2kKmrm+fmMvWVKoyazznpJ7LoXqWZ2WkVsVSTjUkuS0iW0ldGBerNK5be9iizfoW013Qh878zPiZZWp81+KNE9EZ66z0W1qBjk+yr5ovTdG20KtPNZSjJWmjFVSmo23W5ZhKvZSyvwspt5bieCeBxbgk+yn3qb8uhmPVcbwblQyp5oVdaV/dmuXxR5Vpxbi01JaNPkR6MMtwAAEbAwQBQMQwAAAigYgAYCGADEBAwEMKAAAAAABifIYmwGMQEUwEMAGIcU5SyxTb8i6ABb7PUtrZeTF2FXlTb9NS8Mv8Z54/wCqxk1QrfspfIfs9f8AZSHG/wCHOf6rAs9mr/s2P2Wv+zfzHDL/AA54/wCqcPXlhOIwmpSjGosryu1zZiKsqlRuWnRdDFjcJXWHdVwdqfe+BYqnaQjNc0ejCddvL9b30KruvQSIzld5eZdhcNVr0VKmk0nZ3Zn6Y2+L8MuNsqAGr6vxF9o/MPq+v+78zlwy/wAej+mP+srJUqipxqLNKLdrNJNfI0fV9Z84fMy4yjLCOLraxlzjyHDKesfTPG46DxC5Vbv/APV//wBC9orJd6UYrlaJTCVKckot28y6tC8VZXsXUePpJ1u0gou7kne7/wAEXsPD0JVq8YRajfrryNb4bPW9VfIswt8ej554zHTk3lSn2sHaztL0Las4zo2WjvexJ4epTk4WVRSeWyM1nCUqcvFB2O+eGtVw+f0t3iS3L4aoo5l9PY511dDhnCcdxKE5YOiqkYO0m5JW+ZvX0V4y/wDp4L1qoz8K+kE+BYarkhGbqTWj/E9bgvpJh6t+3xFCN1eLUjPHfbczynUeb/8ACnGf2NP/AN1GnA/R7jWGzxdGllnz7RXR6SXHMCtsdh/6iuf0hwPLHYf4snCL/TJ5niHD8VgJKWJp2UtpJ3XzM8ZpWdz0+J+kHDKtJ0q+KwtSDWq1Zwas/o0rtY6otdFG7SJcHTH6/wCkqsZU5RnZxas0zyNZwhiKkabvBSaXoeonjfo9CNo161RedN/5MuH4p9HYRaq8LzO+6W/zZvDHTl9MpfHnnIi5Lqejq8V+jUtuBzfpNx/JlVPjPBKFTNR4FB9M9Vy/M25PPOaLqeFr1Z0oqnKKquyk1pud7FfSOjWUcnCcPFw8MsmqNdCpiatKNSooU1JXUbNtfiS3S6ZMHwehg6irOcqlSO19ERruU4SkpWSbL+J4jsMOrbydjFCebhsXazbbOV3bt0njkSdqkul9DqZ+3wEMus6aV11RyqniZoVZQw1NQ8bWvzZuzbMdKnjYUcHUoWUqj8L6HMvdty3IJtSzcyxvPqtya0b2iMFFtjksrsAjTw7AVOJY2GGpvLfWUvurqZjufRebp1sVJLvuCS+YGHjOFjgeIPDQcnTglZy5+Y+G4dVJOpNXSeh0PpLg5tUsXq2llkunQpwjjChFPRWJ+Dp4DBSx+IVGDyxtecrXsj1NKhDA4enRoRapRerSu2U8DWCWFccFPPLeblo2zXTqThUlGumpO7VtrDxGPH8KwmMhKvCfZSiruUdvied4diG8VXhdP7Nar1Ov9KuJww3DPZ6Ml2tfSy3UTzPDsTDD49qq8qqQy3fUmXax6DB032mTnUnf4Jf/AGdFtTm5t9yOiMmBg51ZS2tGyfQvzZ5qMF3VovMyq33HJ6IqvfUeMlkUaS33YoxtTu9giLeoPYhe7Y7gQqJTi4vfkc+trDfvQ/FHQm9NNzDirOLkt7ahVuHrRdGzfeNsF3EcZNqEbbnXjO2HT8hCuN9J1BQw9T9bdx9UcZSsssXd2L/pDiu1xdOmnpCJz4zzRN4s1ohLKt9RwbnK7KFdFkHY2y1uooQuc/F4hzeW7J4qpaKVzFvIWrDh4k3yL3iXbLRjkXOV+8/iUN6klCb2WnmZ20V0t3qbsBGcqVWrrGnCLeZO2vkaeD8Ow2Ii54i7nfu3fdXqiyEMkKlCyWbEZbLbe7/Izz/F034mvW9jw+EzNzlBym9m3tq/Vmjh1OODr1MPK+aSi7paMywXbcTze7Bwh+cv8HUSvWc+Z0nbFcjH8LxmD4lHFYZupSd2k3dpdDq0K2HjSlQxUoRcptLOtNy6WZd6Emm+T1RV2tGlCtDEWk6l3kUczfwNyM1CWFdKTeAxWV+LIpZo2v06FNWtXnHJiKUYtNWlF+Lcw4zA8Q7epX4bGNGhUjrBTVyrhtau6Lo14tdlKyb358zSRqX6Q10/CZF+kNcNjz5uuKxFkWVomnZmIqwGK+gSnTpuHa51Gby5krpeppAJkprLJpO6TtciyKixDYmQIixiZFIQ2IgBDEAhDYBSEMQAJjEACGIAFYYAKxEkAHkAADsgGIYAAARQACAuwTtjKfy/A7iOBhnlxVN/vHe5kqVIAAyhiAAOdxPh9TEVO1oZXK1nF6XOHKEoycZRaknZpnrbnG45RyVo1ktJqz9Trhl+M5Ry4ScJXPQcK4q40HQndx3i+h55ltKo4tJOx0uO2Xto1VKnGTe5ppPQ5HD66xGC/ehozo4STcdTjYNsJXurFtLmmUqSQ3PNeK0ZEWuVnZ7FVWDyyy6xkrGKriKlJtPUswuPU55Jpq/UCVKCo0strye5VOlKWsdCcZOGMqUcycJd6JOWul9CoVNQxWGnhMRrGWz6Pqjz3GcBKhJzku/DxNbTXKR33CzzIeMSr4N5ldxVpLquYaxy1XigJ16XYV50+SenoQMvVAMQwoAAIGAAFAAAAMQwAAAKBiAgYAADEAAAMAYDAQAMAAA3dludfA0Oxp6rvS3M3DcLnl2813V4UdJHp+OH7Xl+30//AJhyhCXLUrdJJ7FoHoedXltzaJJfEYDRsZV0FlRIAbEqcalKcJbSTTPNYW8IToy8VOTiz00XZnBx9PseMTt4a0VL48zGSxGrSkqaqpaczdwWpatVpX0ms6/ua6VCM8KqbXiRysO5YPiMIzVsssvwZIrvsQ3uI2yEcj6Qv7OlH1Z1zi/SHel6P+xjPxXNwi7yOrWpWouRysJujvYiP+kduiPLndWMZesOElkxtJdf8HSqVH1OXST9tw7XXU6NRO56fn4s8UONpZlo+pysWn7RUmtWnd+Z2HFvY5Vf/c1Uy/Tx0+c9rO9UmtmXUSmmu84fFFlJ2dmcXRoXZy7lWKa5PoZq2H7KtKj1Wam+vkaMkp+FXLcO6lOtSlVwvbxpvRPoak6TbktVItqUWmuqDvc4/geoxGPpYicZvhtnGOVcrr5lVVYSlQjGOBVVS71otvK+niBt5xRu7Spu/kSVKMle04ra9rnfWMpRrKquG99K18vlb7wRxdGMHBcMSjLVq0f8k2OVR4RVrRUoZ7PnkZcuAYl/e/oZ16PG6+Gp9nQwvZwveycCT4/jX+pf9dNE3Vcj/wAPYnrJ/wAjI1uCVcHDt6spxhDXMqd7HahxrFzUlKSou3dlOcJL421KamM4niaeSrWpKnLdRu7os3U3FdHA4qvRhVhj4yhNXTyI2Qp1KUFGtVVSS52toVcPnDDuWHvaLd4a/gaKkk5bmcljj8elbso+TZVLuYGlH925bxnDyrVoSUkoxhbX1MGJxfaU4whooqxGmObvNkl4dCssjrFo2yEWU3aSfQjGPUmrcjNGio6dk4+Lmil6u4rgRQdv6LVI06+JnLZQWnxOJsb+CVlDG9m9FVVvjyJR6mcPacNKNRXVXc85WUsNUlRn7rselnUUYLy2OZ9IeGVKWEpY+TtKo7SjbboRXLoYytQqKVGpKD8mekwv0vjDCuOKo5qkY2TXvPlc8pTi5K45R5GpU0lXxdXF4qWIrO8pO9uhVUl2jbe7BqwmQew+jdSVbhEs8tYzyX5tI61BRpqVRqyitDjfReN+Fa6LtJN/gdLH1XGlChDxT1foZFVJSxWKdtVfVmnFtJKENkToU1hMMorWpPcorrLDXcgqTBysVJjbuRVVWpKnK+8WZMRKzdtpI2VI54tHPxDyws/dYEpNRhG7sWyxsFg6k5yUXBbdTmV68aNF16r1ekI9TjYjE1K/ido9CyFQrVZV606kt5O46W+pBaE4Pc6RmtCd1fkSg9H5alUb6IlKTjHR2ZplVVfXe97FK3Y5Sd9RXtB+ZloXNFKpmp5X7uxlTNSSjHQzk3j663Cv9u/4iWDcJY+VCeihOU81tm0kv7kOFv8A0z/iISmoYnGuPjcYxXq9PzZiNV0+HK9J1Zb1Krnfy2X4HRpq9zLRdOlgYwm0nSSjHq1089SVHtMSnmbp0vurxS9eh2wcsl868qn2WGs2vFUe0f8ALI0qMKTbXem/FN7stglCCjBJRXJEOZ3jlScbaweV+RhqZo1JRaTzSzZje3oZKq74qRQl3zVDYzpal8Njz/R3xWxJcyESbOarE9DRh1eDzKLjfmZYvQ04dKUbOLavuuRRQ33pLzYBLxy9WJgJiGyJAhMbEyKiACIoEMQAIYgAQ2IgAAQAIYgAAABAMQHjxiGd0CAAAYASUbgREWxp3JqjF8i8bU5Rng7VYPpJHoE7s5ccNTfumtTqdS/ztZucbAMjlW+8Jqs/fY/jU5xssJyS3aRidKb99/MTw7e8mX+Kf0bXUgvfXzMuPdKvhJwzrMtY+pD2Zc5MccLC+rZqfLSc3AkhQnleyfqa+I4f2fEtLWEtUYnuVHb4FicuLdNvSpG1vM9Hhe7JxZ4jDV+xxFKp92SZ7em13ZrZq5yzjTWkD7slIcXdaBY5oeJoRrRUlzOZUhKhUs/mdei+7lkZMfTaV2tOppHPnUSxEZt6nVpqEqakpZrnCxKlnTWqNvDcRmj2bdmEb5K+wU2lK0tnoxy203IO7CvL8Xoyp4hNq28fkYT0/G8KsRw+VWK+0pd71R5lbEr0/O7gex1MHg6E8JJ1ad5bp3ZzqNPtK0YdWdirJYfDvTkc8q6xxZLLOS5JiNEcNOpRnXm8qvoZzQYAAAAAAAAAMAAA9RiAimAhgAAAAAAwAAWwAMnh6Mq9aMFtzfkVa3slds7WCwqw9FNrvy1Z0+eHKuf0z4xohFU4KEPCiQgPZHhtMAAoAAAAAAAOZx6n3KGIW9Odn6M6ZTjqPb4GtT55br1JVjdQwzp4WNeu+zp5U1fdnN4tTjXhCcJpen4FNPH1eI4Wj20mo04qL13sKdWNssdjnP8Aq3/jo0Kna4enU5yjr68yZk4bNunOm/dd16M1s2yDkcf17D+Zfkdc5H0hdqeHfST/ACJl4rl4TxHeq97CP0Rw8Jp8Ttt/6SX8J4/p7HPL1kwy+3i3yN802YcP3arvurNfNG2Umen5eNTxDVHKxkJRrzm9VLU6k5GbEOM4OM1dPoaym3TC6cZvvJrdFrlmjnjvzJzwtLNpmXxI04RpTcHfLNWT6MxprbpcJ7WSnmha9rHpuDcJpY+NXt5zjKFrKDS0OBgm3ge0j4kr/FHueEYfD1eHwrU04SmrScZPdE3rpdfqlfRrB851n/Mv8GijwLh1CmoLCU6n71RKTfxNEcKkn9tW0dvEWRwyWqrVfjIzvYoXC8CtsDh1/wCmiS4bg1tgsP8A+0v8FksPb9dV+YnhE/8AqKy9JECWAwq2wlBf+mv8D9iw3/laH/toj7C+WKxC/mX+DLjaccJSc547ELosy/wCdtvsuHj/ANPRX8iGsPQ5UaXwijyGL49NzjGnKU0nuy2jx6OZRb1OfN1/lXqnh6T/AFNP+lFOJ4bhcVTyVaEUr3vFZX8zn0MW68VKFR/BlyrVc3exFRLySLM5WbhY4/HvorTlSVfBznHL+kjNuV15Hmq/AKGHw1WvUxcssVmyxj+B7niNerh8Oqsa060H3Xrax4rjWK/0NSg9HKzXnqXv8J5289GyJJlaY7nRhdTlFVYZ1eN9UTxEOwryhy3Xod3hn0aw9fDQq4nENzkr9nHT8ToYLhOHnxCrTxOGzxpxvTdR30v+JjljpuYV5BNyV1FtdUhXPoE6GIpx7LA0KVOl8EZnw1qvGtisBTqNc42Of9G/5vI4XAYzGO2Gw86i62svmdzh30WqwrQrY3ERp5WpZKer+Z6WhSxWJSjQoqlSWl2sqOhS4TTjTbrTlUnbrZDeV8T/AOZ64/C8I8TxLJPWnS7zfJ9CX0zhN4BxT7t1ZeZvp0K3D32lKcXnWsX/AJOP9J8bUr4ejGVO0VLvSX9y+Rn2vLYbWmm0WzjcsaTVyEtEFZp2uVtls9WVyWmpUe0+jsf/AMVQ+4k5t/FmqjHPWniq2ttkZeFV0uB4alB+4k2X1K8Mqpw5GRshU7TvvcyYudy2lNOKW2hhxM7zaQCi7jbsVRm4medeTk1cyrZvsYuJwthaslo1FshGvOnK97mDE46bw9ZVndu6RYOJOrOtJSqSbtsughILnRkbEovvEWwi7FGiDQpsgnYjORplCW4pvRJAtZDcJSb0MtCnrURrZRSpqGr1Zbc55dumM06nCn/p5L94zQ7uNVV7TvO33rN2X5F2BeTA1Jc9Wimi39YUu7eKfZr1sTGFd/AQalKrVtKbtFdFdrRfJl1B5a1SPK+hCk+zSd/0er85PZEaTca8ddzrhXLJsuQbC+rEd8XKhvQz1VqXldRXNVFCRZAikTgjz5u2KyJJkUSOTRrQ04eUbWlJJt6IyinThVSU1exRdLxy/iZEjCKhHLHbzdyQCYhsiQBFkiLIpCGIgQAAUgAAAQAQAhiABDEAAAAIYgA8eAAd0AxAgJInErLIliVdEtiUxLYnWOdXR1LEVxLEzpHOpIZG47mkMCOcqdZyeWmsz5vkiC9tRV5NIh2jfgXxZDIvFUd2upmxHEI01lpWb6jZpPiVGNTCOTlecNU3zOGap16lV3nK6M01lm1yMVuEtXZns+D1u34bSk3dxWV/A8Wz0X0XrtqvRe2kkc8p009LTk2aVDS5jpvUtnioUVabOKLrWK51045Jq8XoULiFKUlroaamG7bD56Xfi9U1yCOfUoRcnC6bMvZyoVcyCqq9DGOcqVSMNruLt8zdFqtHkmVlfRkpxV+ZdGnrqjJT+y0lsao4unbcNJVMkYtSimno0cJ/RmeLrVHw+tBRWuSpdW+J31ThiFdT16FFRV8DWp1cJGU23acFrdMNY2zxw6XB6/Da79r7Nzt3VCVx49fZRnkcordJG3GOs68p4iM4ylr3lYrhXyLQ8+V7ezHxxpTrYn7GnTm3LS2XZHYxXBsDTwkbwcKqjq4y5k58QnGN21dbBDF0vZvaMU1U6Q0sv8jlWq8w1lk1e9nuBt4lCnVticNRUKbdnl2v6GE6xgwAAAAAKBiGAAAEDAQwoABAMTAGA0JsC3DUHiKyh7vNlk3dM26m2rhmFzS7ea0XhT/M6rIqKhFRjokrWGe3DHjHizy5UxABpzMAAoAAAAAAKYIQEHn1GVDHV8OtlLMl5M1RXzDicVR4pQrPSNVZG/MstlbMKtwj7OuuSlodBnIc7TjJPVO51bqSTWz1NRDORx9XjQXmzrHP4vBTjRv1ZMvBysOtUdj/AKdehhpUVudGy7BLnY8ed2zWGUslZW5tL8Ua3IzShatBPqbJxivU7/LxYok7lNTY0VXTpK9RNX2KalfCq2dy15WOm25tklG7FWofYve/kX9thG9M/wAixYzDU9e98huL2y4HilOhhqlKqpNvofQfoviIPhzjKcVqpRu7aNI8lguGUOPzqdlTjCcEm5y7rfyLpfQnFx8GNpxS6XMWStzb3yqUlOV6kMr/AHkDxGHX6+n/AFo+XY3gOMwmI7F4qNR2vo2UrhOKe9aPzZOCbfVZ43CJWliqK9aiKanE+Hws5Y6grK36RHzH6lr/ALaIfUtZ71Yjgbj6RLj3CcyXt9G+1kzyHHuLVsVjKlOMlKKdo5ehyKXBqca8PbMWqdPd20bLsZxLBYd9ngKMZyXvvX/7M5YN4Za7FDDzlKMsWmqKWsYys38Surh225YdpyvpBXdgwGGr8XqOri60oYaDs2ufkkego8UwWAp9nhqNOklpdLV+rOd1OnSXK9pfRyhjY4VyxUXSV3ZS3aOw35nDfH6dSV1ViSfE1LVzOVlbdiVSDi4Ss4vdMwY3g2Ax8UqkZRts4yOdW4tGntK5GHHPQSZGotl9EuGLapVXxI/+FOG2/SVfmR+tHJ7k48QvzJbn/qzGLYcBp0rKljK0Vy1uaXw+qoUlDFyzQunJrddDNDG5nvoaqeMvocrv9abYuUYqMeS3Olw+hCdFVajcpX2eyOPCupa7HR4diEs9NvfvI387325Z+Oo5paIjmKO1uGc9Lihie8svQ4nFZrBJVJRU4T7rg9mdybu3J7WPG8Xxk+JOdKrPLBS7mVeEzWo5M3UpVJSUL0m72XJA61OpC8WUV5V8DOKlOM1JXTRU61Oo81uzl1WzAte5GWxHPbzE6ifkUek4POT4XBbWk0vS/wD9nQoUXLV7lXBsFUnw7DWj3XG9/V3O9QwkKMc9V2SM6GarTjhsJKtPxWtFHHz5nc08WxjxFTJDSnHYwQlYlWL2zLW3uX3uiqaTTIqiTvE4fE5v2ns/dSTO3azOFxGWbGS8kkaxSs4ADOjJAgGgJEZPQGQb1KiUdLsMz6ibsl5iuRTu+oNt2EwQ0u2lVJQtCLtfc20cRQfs1Gm3Kp2uaU9tTlzm23ruSw7yVM3PkTRt66m+0fc8ENF5vmye1SL8zh4THVMPL70ejOzQxNLFxXZvvdHuTGmUas2rE5CaaIHojjViYpEUwbNIRKOxWmWRehxzdMUkhoFsBybMaEMBgAADEAECIskRZFJiGIgTAGIKAACBAAAIAAAEAAAgAAYAAHjxDEd0AxDQDJxIEkWIviWRZVBlkTpHOrosncqjcnY6MJ5iMpqK1DZagoKK7So7Llcu0LJKr4m4x6LmRrYmjhY20vyijHi+I+5R0XU50pOTvJ3fUm100YjGVKz3suhnENGWk4sdaN4KS5EYFys426lRkOt9G63Z8RyPapFr5anKacZNPkdT6MZPrmnGbtmjJL1sYvivWqVtiSw9KazSV2+pTJ5ZWZdTmrbnAU1sDF609PIngqWMoSzQk4xW50IqlQo+0YmahBdeZzMTja3EZqlRTo0L2v70gjoe11cfnwsHmjbvtsb4NCKToV5RXSWpS0sNRagsidopvmb6U37KmBjfBXW0eJqQf8KZH6ipQTVXEV35qyNNXE1IeF2JYKvWmu/mkn1Bo8BwqhhouSqzrecpG7MkrQVl5EFQ7NtrSPmY6laEKzdKpDM90pXT+AGnE0qeJounVV09n0Z5LHRnga8qU1d7xfVHpPa6cpWb16owfSDD+04F1Uu/S7yflzM5Y7dfnnq6edlVT8T1KKWDqYiTUVOUL833SmU1lzMsjxSpHD9hG6T52Jq/jvuNGPw9XD4eCdSDi/djyOeh1sSnFRnNt/Mq9oh0ZqY05RaBT7RHow9oh91l41OUXAUe0x+6xe1fu/iONXnGgDP7S/uoHinySHGpzjSBk9qn5CeKn1Q4U5xsAyKvVl4bv0RL/VvalVa8oMcTnGoRkl7TFNzhUilzcWrFaqyb8bEwT+kb7gYM8vvMO0kveZeB/RvScmoxV23Y7mDw6w9JK3ee7ObwbDScfaarevgT/M66ldHb5/PXdcPp9N9RICOYdzs4mAAAxAAQwI3E2FTuFypyFdgW3QXKbhcDNxul2vD3NeKm8yMdCtmpRu7to24nE0Y0p05u+ZNWRwcPOUWlfSDOd9akdfK5TjBeJ/h5m/h1anWrxw+SbtzXQ5naOnRlWn46q08o/wDJ2+A4bscI684/aVdvQba4r8XClQpOUIOU5PLBN7tlXEuGUKs6FGc5qUI5qji9mzXhkq2NniKn6DCJ/GRfWhKjgJ4qqr1ajzNeb8MTOVujTkYHhGFlXqx7WtKnBJXzczRQwWGdKVV1Kqpxbtdp3S+BZGEqGEVJO9Wq7XXV7l9eCvQwkdnrK33UeaxeMZJ8OorBxq1nPPZd2Nldt6LYOI8Nw2Fw0ZwnUU27ayudCtarjaVJeGku0l67L+5zuN1+0xkaKd1Tjr6v/tGsbYajlwhg4137XKu4JaZXrcoq1MO5tUaNTLa3fqPf4FtWkpSS6lDgoyaWqTOyik6kY2U2TVSt+0kJeh6HCcEpY/htPEYepkq2tJPVXBpz8Hgq+PoqFLFSoVnOynra1jTL6KcT0U+LaPTRMnhqeI4XjaaxFOSgr3a2aZ6tNSinF3TV1bmTavMYL6HYnDuU/bI1HLm0zbH6NYh716a+Z2e37NNd63RRuTp4qTnbLNrzjYcqzcduMvoxWtriYf0slH6MS97FL4RO2sTf9VU+Q+3k9qMxzpxefxX0NoYymoVsXOyd1likZV//AB9gVvjMQ15JI9Q69blh/nIg62L5UoL1JumnGw/0MwWHpdlHFYpwve2Zb/IH9COESd6jxM351P8Ag6VWtxSMvs6FGa63sSw2IxGIhK84QqQdpwcdUyNbrnQ+hfA4v/b1G/OrI0Q+i3Bo/wDR39akn/c3f6q36aH9BBxx3LEQX/phO2eX0a4NKDj7BT1Vr63R89+kPB8RwLGuN3LDzd6c/wCz8z6Rk4hZ2xUNP/6zHxPhGI4rhHRxGJpzjulktqF3XzOni5Le5rpYlPmXYn6OV8PUnS7VdpD3ZLf4nHvKnUcJpwnF2afIlxlamTuU69+Zpp4i3M4MMQ15l0MUzlcHWZvQxxduZfR4g6VWM82z19DzscV5kvabrcxMFuUr2kMe5NZXe5cuIQb7NvXnY8dh+JOlFxk+WjGuIuOq1bOnbjp67GTUcFOnTqvNVV1rseSv3nfc1PiGdwSlqkcurXUMVUnLrogsPEUc87vUUcPG2qIe2VHr2XdJQxlN6STi/Morq4aKu4aMocJLdX9DZKpF7O5BvNJRiszeiS3A9Z9GeMV6mHhSqUWqFGGRVLaaI1Y3HureMXoc3h2ExNLguWo50lObeRrlyZmnXnh5ZasWl1JbTS6d2yu9i6jOnWWktSNei47GVRjIJOxSpWZVia80ko7dQLai5nmqs+0rTn1Z2Z4qSoVOqi2cGL0N4s1MQXEzaAd9SLY49QG2RWo7hT1lrsBdGL0+zzErxXipNfAu+r8elf2abXWFn+RmlOtSk4yzJrdSWqLpBKrBbQXxKZzvzLfaHLxRhJeaHGVG93RV/JjSq6dKdTVLTqy+FLLK8tWWRxFFq3eiWLs6m1SPzsZu1mkUSpzlCV4Np9UE6bgrpXXVEYsxrTe3ZwfF3pDErMvvrc6cVCrHNSkpR8jyyepooVqlConTm0dMc7GMsZXoMjQpIrwnEadW0ayyy68jVOndXjqnzR1mUrlcdMjJ02RnGzCmYyrUXoAQM5NmgEiQAAAACGIgQmMRFJiY2JkCENiCkAAQAgC4AAgAAAQAACAYgADx4AB3QDQgAaGmJAEWKdiSr25lDZFmpWdNXtPmyLxb+8zI5EXI6Ss2Nax81Lw39WVYjEzreN/AzOYZrl2yTEAgpjAAJxZbEpiXRLEV4qNpRktmVUqkqNWNWDcZRd00aa3epNc0ZHsSrHtoYn2ihTqvecU2X0a1OlerV1Udl1OPwyvTnw+lGNRZ4q0o8yyvNPd6HCztW2dWpja3bYiWnuQ5RRqoShCpFvwx1ZyaUqlSSjTi5Esdio0msPCacvfa/Imkb8Zjva6isrU46JEHOyUKbafkzm08RCEU5TUfU34TH4DD9+rV7Sf3Yq40N+Do46rUjerNxX3tTr3p4Sm5Vqs2lyvoedrfSirlccHhcq6y0ObWxmOxcr1qunS+g0adnH4/E49ulQbpUFu1zMUMLToNTVNyUN23q2Y89V5c9dKMfdTtc1zx+eChKdO3qXRprqcQpdn3YZH0Qq2M7TA1JRm2lF3Oc8RR1+1h8yLxNLsJ0VWioz0bT1Jo046qwbV9k+h1qc54y2WGWnFWvtf0MawmDUrrEP4yR0cNXo5OyVWMZvSM918ULHTldOLiMBlnPsqknNaunNWfwa3McI1JtKFOUm9kkegxtOrSrdji4dnWWsKi2kdjBY7tsD2u0oq0l5kz+lxm9GE287heA1KqXtFdUZvaCV2vU6FP6IKf/wDkPh2f/Jt4fDNnrS1cno2bZWjHM9keXL757duEcyH0Pwy8eLqy9EkE/o1wqj469eT6KS/wXV8ZOcuzpXVydGnGn35vNPzM37Z/6vCKIfR/hbX6Kq151GWR4DwlP/byk/OpL/JpU3Uej0KquJcZdjhleo/FLoT+ud/TjE48O4VQaisFSlLo1m/Mt7PBULWwtCEuSUFcxVMTHC/ZUV2leW8nyIqfY+NudaXMnLP9q8Y6axMYruwjH0QnjDl9ve7b23ZW8TfrYnZqOrLGXVnZro0cvH8OwWNg3GnGjV5SgrfNEIVZVJWV7LdlftqzyjFaRW50x5S9JZK85Wpzw9WVKorSi7Mv4dhJY3EJWfZx1k/7HVxFGGLyVEk57MufZYOiqNOcIyl4nfY+h87y7ebPrpe3GUuzh+jhu1z8ixamaGIw9OCjBuSXRE/aJPwwsvM7uLQkO6RnVRt6yRbG3VFRO4yN4r3o/MTqU1vUj8wqYiHbUv2kfmReIor9bEgsbIORCWIo/tPwIOvS+838GBbcTlbfQpliI/vf0srlUUl73yCramJhT2TkzHWxVaorRWVFmWL3U3/KSSgvcl8gMMaFWctWZqkIYTGNT70WlKy5+R1nJfckUYih29vsU5WsnLkZsWVPCUqnFK0KmRxpOSzX0SXQ9RWfZ0bU3G6Voq54mWBxuVJ1XJLZXK+z4hbLmqJLqzOtN7e/p+zUqOHwzrQUL5603Ld9PmHEuIYSrWpR9op9jT77s73ly+R8/wDZsXLxyfxRJ4GWW83GD+8lp8UTim3saXEcHLGubrRy049y/NvdkqHEsG8TVrTrwV+7C75I8Z9W1vv0/kH1ZW/aQXwM/wA129rQ4lg6SqVq1eOepJtpdFsji+00qlWpVqV6alN31mv8nE+rsS9HUjYf1XXaX2sLFmGk5OpUrU29K9L+tEO1o21rU7/xI531VX/aQF9VV/2kPmXivJ0lXw63r018T0X0Qx0J1sRhI1VUT78bPbqeL+qq3OpBfE3cDry4HxSGKqJVYqLTUXbcWLMn0urCNSnKE0pRkrNM84nV4fiIpNuVJ3V3uiS+m/DJO1WhiIX8kyvF8c4Rj6eanilCpDaNSGVtGNNvY0qka1GFWHhnFSXxJ3PN8L+kXD8PgYUa1ZtwbSaV9DV/4q4Re3bu/wDAyarDsjOK/pVwpfrZv+Rlc/pfwqK0daXpTY1R3QPNz+muAj4cPiJfyFE/pzRX6Ph9eXroNUerOfjk8NiqeLX6OXcq/wBmedl9Oa9+5wuVvORTX+mmNrUpU1wqnaSt3p3GqPbNvRpXXUXftax88X0p49GnGFOnSjFKy0uVT+kX0jnf7bL/AApF0PpLU3ayFGLhLVpI+W1OKfSCr4sVV16Ssc2rxDiEpuNXFVrp2d5saH0/j2Eo4ml21OrTVemtsy7y6HiuM8NWJp9tTyqvBdUsy6HAderNd+rUl6ybBP4jwKMJLxaMmlYLgStGh3YgMh3Y4VJRnF7pPYixMDfSxqc0lCKuSVCcsVJuHd3zcjJgoZq+Z7ROxdKK5mb0sUtW0toVzp0prvx16ovkQhRnWdoRcibaZqOBqYiuqOFvOpLaKPbcA4FS4XDta8o1cS95co+SKeD8MqcKw/bzknVrLwpbI6cquSKu7WRWaOISU1mpO9naUeaORUlTf2eJprK9n0LMTOVSo6sNZfmE8bh61JQrQu+dzNVysVhexlmw7lElhuIKX2OJVn1LataFOUYwvKm+rvYpr4eFZXWjIqeIo2WaGqfQxtp3jNFtKtUw7yVNYhKvha91fLIDFVoyhdrWJxHbM0trm/iGPc5So0HaGzl1MK0OkZpCuSYmaRFkovQQ0ANjWlO/MiXQpucoU46NgeiWLnh8O4YeTi5QVuetjLxGriI8PVbEqEqs5JKTim0jK67V6SqOEoOxpxD9twDpzndwV/M597b6c6rQhKNOs1aE98vJk6XDqddN0sQ7r3WtS3CVKUafs1bvQeja3XmjMqipV5U81pRdr9TpKxYnLhVRbVo/FEHw3EpXjkfx/wCDfQx8ItRrJa6ZkT4hWlh8Mpw3k7am9MbrlTw+LoxcnGyXNM04WjWqxU6lTTknqY54irUvnqSae6udPAxXsVN+uhNbXekMji9SxFuW+jWhFx5xWiM3BuZGtjThsbWw0u680ecWZUwuZadyliaOLVk1Cp0exLs5Q3Rwoys9HY3YXiU6Sy1Vnh5jacXRQ2SozoYmOajNX5xe45QceREQRIQAAXANgAAAgQhsQCEMRFIQxEUgACBAAgAAAAExiAQAAAACCvIAAM7skMQ0AAAABGTGRZUVsgyySsVs6RioDARWQAAUMYkMCSLIMrROL1KiyXhMklaTRqnsZ6ys0+opEYycXeLafVGpY6eS03drmZAMNNSxeIs8lRwj6kFJ85v4FN2OKcle40L+1ivdzPzZJYycVaKjFeSM0k0RJoaXi6z99r0IOvUlvOXzKQbsXQsdR85P5llCjXxMrUacp+fI1YHARaVXEq63UP8AJ0/apNxwuChFSk7ZktIkTbmvhGMS17NfzFtD6P8AEK8XKnGDiubdkes4bh4LBxhOOad3dvn5nQofZyae1rJGOSbrxn/hHibpqd6KvyzHX4T9Do0asK+NxGaUXfJDa56CpUSs29EVLGKo207RW7Jcqu2T6T4KnX4epSrRpzi+65HJwE6fD+HqlWSq1KjzZV0LeIY+VapKo5d1aQXkQ4dQjm7WrrKXXkeb6Z7mnowx122UZTra5HCPKNi+rWpYaF61RQXS+pzsdxdUZdjhVnq7XWyMuGwU8RPtcXJze9r6I48P2uje+KwqythcNnf3pIujHFVe9UVOmvQzPF0sP9nh4KU/wQs1WtrWm7dEZqtiqUaXd7R1JdIInCq/coxj5syQlGHhsixVL6t2XUmhrUtdcrflFDdSlDxRhf0MDxDk3GloucmJShFOTd0t5Mao6Cqwfhpxt6ITxFO9lGD9EjnOu6sW75KS/EXbrLossRqjp+0QXuR+RB1actHRptecUc5Vbk1Uey3Y1TTBx3E0cLUpxo0oxck82XQ40cXRvfsm5dWzVx+TnOMoQbjT0lPzORdH0/h/4jy/T/06Ht9O1uybXqHt1P8AY3+JguFzvtz06C4hBbUV82H1iv2MDn3QXGzTofWXSjBfAPrOX7OHyOfcVxs06P1rV+7EX1pV+6jBcQ2ab/rOo+S+QnxGr0RhGNmm36xrcsq+AvrGv1RjAbNNf1hX+8Ht9f7xkAbNNXt1f74vbq9/GZgGzTT7dX++w9trffZmC42aaPa6j94TxM2rN3KAA0e1TUYpPZWF7VU+8yhcwILniKj95i7ap99lQA0t7ap99i7Wb99ldwAs7ST95ic5Nau5AAG3ci0MCNbJaEsz6iAB5pdX8wzy+8/mIAHml95/MM0urEABd9Q16sAANerC8vvP5iGDYzT+9L5ju+erI3E2TQm3YEyCY0BamSRWia1MVqJXGJRk2kk23skdGhwPiVa2XCzSfOTSM26VzriO/T+ieMlZzq0YeV2y9/RWNKGatjEktXaNv7mecXjXnKU3Tl0R18CquNdqMG0t3yOjw7hvBp13Sp141q1m1n1W3Q2QnGlTUKUVGNuSsc/plqdN4Y7Z6fCoR1rzzP7q2NUVCnBKEVFeRTKuluzPVxK1s9DzbtduMehWMVejTnFp5NJIzuvCpVcJytn2fmec9sqUZ56ctea5MdTHxrJZWoy6SZ6cbbHHLHVdav22Gk3lujLOdHEXl4Z80Rp8RxlGmlWoqcOrZkr8VpSfdhGnLzLplbN5dr/EqWKcdmYcRj014030iZVjPUvE2608dFrLXg7cmjk4mslWk4a3FUxdScctlbzRmbbd3uakTYSJEbPoNKXQqHYLBaXQGpdAELkNxbHlbRRFayRqpXUsyRmUWtzVgmpytJOWXWyV2SrBOLqTc3uyVKUqb0Roq03BKfZygm7WkrMq56HPbWmWt3KsnbfY11KuCr0Y9pRaqW1knYoxa7sXz6mVSOuLFdDhmHw9VzlU1cXpmZtx3ZV8O6eZJ7rXY5mEipXcnZbaGtUaeis36nSeMX1znh6i6P0OnhsUoUo0pU0lFW0LI0ILZIsUFdJJISaS0QqwqaWafoTbjHVNvpoKUdeo8vwRplGUIvXwspleKu9i9xeZ+RGzT6rzM5Yyt45WKVK5K5N0FvHfoV2aepxymnbGypxnKElKEnGXVHSw/F5RtDERzR+8tzloZhp6SDp14Z6MlJA4tHnqVSdGWalJxfkdbDcUjUSjXWV/eRds3FpBlmWMo5otNdUVtFZAAACEMRAmJjEyKQhsTIEIYiKGIYgAAEACYxAAhiAAACK8eAAehkAAIBiAAATGRkVEJFbJvcizcYqDEMRpkADABoaEhlEkNbiQJ6lRbPwFVRXp+hZPwkPca8hRQhiQzKhkqbsiO6Jw10IJqz3KmrSZcoldRWaAgXYWGeutL21sVGvhdV0608trtW1A6NDC4jF1MifZx5t7v0OthcJHCzSUbJbN7tnJlTqSmqkqjg46po6uDdWcVKtUc3ybOeTPrsKvGnFRhvbkXULqLqVHaJhWIw+HhmqO76GOvxGeLllj3KS3sYV0MRiHXahT5u1zNjsRGhSWHpfztfkYq2NdFNQ0qSVkvurqZqdWlGznJysYzv5HXDH9q2nSlXnmm8sFqV47iH6jDaN6OSM2Kx9St3KVoR6IeHhSw67Ss9eSOUx13XbbTgsNCjDtKujfN7ssqYipiJdnS7tPnIw1cc6srUofFolD2iS705JeQuN9q7dCkqVGNoJt82xOrOT2sjDJyS8UvixdpK1rk4m3QzZVeW35kZVZVH3nGMeSzI50mk+9KKZW6kPvfJDgcnUdVaLPGMFvqrsg6kaslnnFU47QT/M5+eKjmk5WK5V1LSEWl5mp805OpKvCclmqKy2ikR7Wnm79RtLkkc51FSiu7eT8xdpJ2gkk3uP5nJ1Pa6Vm4yba8tCWGqxySqzqqc+UVyRy3KMvFpShvb3n0Kq9aS7sfHLVpcvIs+ZybsTjY1YvC0Y92XibODUh2dSUb3szp0qLpxvJqN/FJ8jBipU54huknk2TfPzPR8uuo4599qgEM7uYAAAYAAAAAAwAAAAABgIAGIAAAAAAAAAAAAYCGAAAAAAAAAAAAAiBgAgGAgAYCAAC4hAMTAVwJJElFc2JEkRViilqh3sRT0J0pxhUjKSuk72MVqOvwrCTo1adWqrVZ6wXRdT1VOv2UUpyTfRM8nnqQo9tKo+1qaR8kbcNiGqKvLNPmzy57tenGSR6H2hS8Lt6nJ+kFerLDRoU8z7Ru7jrsURqOd80ijHSSjFyWZQ5XMz1b45WGqzjiU41OyybJJ3XlodiGNUqb719eZxZzowjagpN/ekVwquHvHXLHk5Y5adSritXqZ54l33MnbJkXVTJMFubS69ytOnJ/aO3QzuoRc7m5jpm3bW1QW9S68kQcsOnopP4WM17juaYWudNPSGnmxdpHlCKKrgUWdq+UY/IXaMgICbqSfvMWd9SAwJOT6izPqIAG5DzMgMCalctwPaqt9k7OWl72/EroRzTiurOh2cIzSuko82tDNqyITeXETpLM0nu3dsa1ZXN2qSkrO75ak4PmYaVY3eCT0sVUKMatRKTaj5EsY/tIroimEnF3TOk8Zvro08PCmu65NeZeoLS9/VFVF5oxd7ov/IS1mxKOmxYpKyaKo6akktdN2a2mlq13Bq5G5K9mXaaO9308wsmri1fknuCWu7GzQVuQ2oyjaXiW7Iu/UHo9NUgKpwyvR3RHMi5N72ITpqTbWjepzuP+Osz/wBRTJJ3KrSjuTTOddI0UMXVw8u5K8ejOph8dSr6S7kujOJcdxss29E4kbHKw3EKtCyn34dGdWjXo4iN6ctej3NS7c7NEIm4kWgiLEMTIpCYxECAGHIKQhiIAQAAgBiCgAEAchgIDyAAB3ZACGAAAADIMkyLKiLIMnIgzcZqDEMRpgAAANAJDZROIuYRYPcCyT7qK72uTv3CqTKiA7CJx2MqS2aJUnaQvdY6S7xBdlZXWjlaNLcY+bM+IvoyCo18MUXiZKavpoZDRgHbEb2Vijt0akLuNW3lIuq4nKrQenkcmrWc7RXhLKSlZa+iMaRqWevNbsvqy9nSpwV6j67R8ypYx4ai5Sik+TOXUxFSq3q7vdszWsZtvliKdBPXNJ7t8zDOrUxMstNaFfZxjrVl8CTqSkssFkj+LMzF1WqdPDWsu0qdeSI5qted3oRjCK1ZJ1HtHRDQ0RnChHV3l0QnUqVNZTcV0TM8Wou/Mn2nUzpdpqObm7DlWjTVoK7KJ1m1aLsivNYTE2uzPxS1bHmjBZp/BGfPb1IuTerNcU2slVdSV5bckTUlBXfyM+awnJyepdJtcpuUnOQ+0Svq9d2uRQ58ohTjnlaTtHm1zLxNtNNzxE0oR0Wyb0JU+xo1W7+0VvLwr/IoU6lbuUo9lS5t7steShFww673ObM1WfEznVqvO/5VsimvTcIxlbc0U6dpOU2V4mTqK/KJrG9s5TplAAO7mAAAGAAAAAAMAAAAAAAAAAAAAABgAhgAgGACGIYCGAAAAAAAAACACAAAAAAAAQAACAQAIBXAmmSTIDTIq6E3H3YteauX0cRCEu/h6c0+qMyjK2iJxi+ZitRr7XPVir6blkK6hN62MaikOyW5ji3ydJY+EFo7sonjKlS6lFJepkvHoNO/MkwhzpSjd3bI5CYjTKNiLRMTAgAwYAk20krt9BuMlvFonhnaqmbK97NNaEtHOuM1RjfldGbEQ7OtKK2KIkoJNlY7gPYAQABONKco3UdOpAHKVrXdgE9HYBDAuw36SPqejVFKCTjc8zSdpX6HrYTjUpxknukzj9W8XNxtKnRpZo04qUna5kpQzPXbmbOK1FGpSp77sz9yMc0na3QY+LXLrVHVrSlyvoRukXPDZpycZpJvZolHBybupo7ObZgn2lBNLbTU2KHwKcJSlCLTndfI0pLQaTaOSxLLeysTSu9Rta+TGk2rVOV7WJJJXumkSy+fwFuuYBaNnvYFG8mtxtPdIPestCiOW70BvTTQk7LnqKW+wEGtfIXK/IsaVrkVuny6EEeTvt0IOF33dPItet7fAHJvdks21LpQtLp6MZKSbe2pFpo52adZlKkmNScXeLs/IhsNMy06OG4pKKUK8cy+8tzoQnTrRvTlmR57YnTqzpSzU5NMu2bi7sokGZsPxKE7RrLLLryNllJXTuvIrGtKxE2iACFzGIgQDfm7LqzmY3i+Hp0pwo1M1W1llWiYk2qHEOLSoV+zoRjLI++3z8i7BcVo4tuEl2VTo3ozzt27t6vmxe9ob4zSbewaa3CzPP0uK4mlSdGos11aM29UZ6eLr0n3asl8TPGm3pxHPo8Xw9WpTpRjUlKWjlayN2a5LNKkILgQeREAHdAAAADEAAJjZFlRFlbLGQZuM1BgNkTTAEAANbjYluNlBAJbhHcJbgTT7hXImvCQYCGhbbkkQMa0EBFaItWWpDE6xiV3IuTasyBE6DtVViA6by1EyjdHQvp1HHZ6mPPqSjKRg0txdW7UZd62tih1Xbuqw3BSk5Sd2GSPMy3IipRTvLVklVj5oko01yRJZFyQa0qdSPJtgpt8n8i/PFckNVUTZpnzSt4ZfIV5/cl8jX2yGqy6jf8AxdMN6j2hL5EW584P5HS7WI88Ry/4cXLbl0Ysz6HSlkfJFFSMHyLMts3Fjcjfwnhs+KV5Uo1Y08sc12r3MVSKR6D6F0G8VWxMk+zhHLfzZ0jN6cCrB0qk4c4to14XPCmpQjGS5poXGKXY8UxEH99slhW+yVtDGfUXFszdqklouhXUjCnDSScuhC7S3IOC1dvizjHRXJylKxCppBosk7bFNR6HTH1is73AHuB6HIAAAAwAAAAABiGAAAAAAAAAAADEMAAAAAQAtwAYAAgAAAAAAEMQAAAQACABiAAAQAArgCVyVgIWHlJAAKKLYWRWSUiKuuF7kE0O5lUwI3C5lTIuI7gArtDUriItAWXEQvYdwGxMLhcC2jljZ31T1udqphc6Uls0cKCbe2nU78MbGnh6SlTlLu7paGMljPDCON7WZl4zQ7KpTqJaTjY3w4hRzPMnHzsV8WqUsVw9SpSzOlK79GZxt2rhDEhnRAMQwAUhiYCGToUJVpNR2W7Izg4VJQktUUOnudTDYt06cY32OZHQu3ja9jGU2sul+LrOtiM7eySRDtU9JPQojTlJ95tF0cOr82NG2qkqcknt5F+WCtYzQhJcrF0Ic2b3GdNEYrRF17lMNtCa9Qi1LmKXpYS7q6jWu4A9116hJb8/NBm8nfYLWXmEFktW9EK2uxL4IG25eQVFa3XMTSfK3Ua1uwknvbQCO2gcnoOyaQtU35kEW7p2d0LyRNWWpF7rlYCNrPmCu2luSkm76i1Ts97bphUXvZqz6EWrErarNuOUU7Gbi1M0Exg4bta2Ec7NOssp2LqGJq0PC7roym4EV1sPjadbuyeWXRl7VzgPqaMPjqtGyk88ejLtm4uq0J6EaOKpV13Za9HubcNg6c4+0YuapYaOveds3/BfWPHI4zh6v1aqrxNOhTltCV80/Q8/R4VjMRRlVo4ecoR52PTYjHYGvj3LB4WpxHE7Jz0hD08jDxvifEMOlTqYmnTqP9TRWkV5s6Tpl5yzi3mTi1o0zo4bhdStgJYhycZPwR6or4Zg58SxTnUbdOLvNvn5Gvj+OnGrHC0k6cYJN20v/wAF/wCDmLPTUoz0sQV5ystWydWq6tNyla9lqQwsstTM+gGrCRjQnKpU0ajaJplxjsYxjTiqj53MWJrZqWVGRbE1v029VhcVHE0Yzjo3uuhoPP8AB6so1JRvod6LujllNVuPJgAHZAAAAAAABFknsRZYiLIMmyDNxmoMQ2I0wQAADBiGygW45biQ5cgHHwiHETA6n0djTqcRjTqwjOM001JXR2MV9G8HVbeHnKhLpuvkcPgU8nFKDf3j2sk3suepWbXkMT9HeI0E5QhGtD70H/ZnMq06tCWWtSnTfSUWj6DskuXRmbibb4bibRi/s3o1cmiZPCXEJDMtgAEwJxk0T7QqQE0u1jqsXaMqYXGja3tGHaMquA0bWdpIfaMqC40bW9ox9oyq4JuUlGKu3skNG1vasl276ndwn0WVTD06mJrVISkruEUtDZD6NcNgu8q1R+c7fkOJzeX9o8xdvfmexhwPhlNW9ljL+KTf9xS4Fwtzi/ZLPopO3x1HGJzeWwGBxHFK/ZYeGl+9N7RPdYLC0eH4WnhqWsYbv7z5sWHpU8NDsaEIUob2graliaaV1qtDUmmbdvIfSdL62lLrFGSg/skbPpUmuJN3bTinqYMM70Uc83XBfcjKUfNvoMcY83scW1M+V3cqqMsqSu9SiZ0xZqsBiO8cgADAAAAAAABgIYAAAAAAAACGAAAAMBDAAQAt2ADAQAAAAAAAAgAAEAAAABACGIAAQwJILkbgAwuK4ANMktSA0RUkiaZBMkZqpJgyI0yKkmDIthdkEhCuAAIAAYrgADjJqSe6T2OtheL0qNGNNxzJeRxxks2rsriGBlUzSptPpfQlXxmDq4epCnljKStyRwwsTjAIYhlAAhgMTGAF+ErRowqXTbdmkVznKpJyluRQwGiUZWIFmHoVMRUywXq+SA6OHSlRi2rluTvK0b+hOlRjSjGC2RJRV20rIyIZe9az9CSg2tlYnGPxJKKT00AhGLXn6Ekrp31fIkklzJS1hyRURs9L3XkSUdPTqCVkkSUmve2KhWbBptbXG7ac0J7aalA9IsIS7snsN8rdBZ2mktvQAumlpuEl7t1oRUru9kujByvZuyfXmA3bXLo1yI2TWrt5jtm9fMW3rcBPa1ha66Er3d92K2nQgWmXzvYTSTvfXyB2Vnu/ISulyvyALXe4nbbVA7et9dQ3Wu4ClJRje2+hJpbbkbvrZJ3Vwjfm72Cyk4yirsjfpoWXv710RaT20ZzuDpM/9ReomhPTTcqqVuzi3v0RnTe1jrwwslOazNaqKdrlFbGYvi2LpxxFZ2lJRjHaML6aIWI4bxGNKOJq4Wp2cldSSvoVYvBYrB4ejXr0nCnW8D5nSY6crdvTcW4hhfo/hVgOHKPb278+a835nkIqrjMSoq86lR7v8yEm5ycm25Pds28Jx7wGKU5RUqctJK2q8zWtI69fF0uCYClQpRU6z1d+fVswcRxlPjFbC0qFHLVejfRvkdLjnCfb8Isfg3ncI3aT0lE4fCKipcTw05bKoiTzY28e4ZS4ZCjSpybcoXld8zjwdjv/AEvqQnxJqGrhBJvoefRYiU3eJBEuTIFG3hj+3foegpS7qPOYB2ro79B6HLP1uPNgAmdAAAAAxAAyLGJliIsgybIM3GagxDYjTJAABAPkIfIoEOWyEhvwoAiD3FHcb3AuwUsmLpS6TR75yataN4+R89pu00+jPdUKiqUIyi90r3KzV2ZPWzE2pwcWrp6MSbUUr38yKVpWTu3rqEeQ4rwmtgq05wg54du6kuXqc29z6DVSq0506usZqzR5PifAq2CU61NqpQWt+aMtSuWAkwI0Vx3EBQ7gBKNr6q4EL321G7rRqz8zqcP4s8E7Towq0+jVmjn4mtLE4mpWnvN3suXkBWHIDbwrASx+KUXdUo6zf9gNXCuCPG4f2itN06bdopbvzO/guF4PBNSp080/vS1NagowjCCSUVZLoh/D5IM01Kcud0STtZNXI63umhqdtdkuZUSu7tJE817eRnjWTV9VfqNVL7aegFzlqnyHN3s4TS6lGZ1Eo5UreYKzl0XMDz/0r/3NNv7u/U5eFa7NJnV+lNpVaLj4bNWOThI5oSfRnLPx1waVHW72IVat+6tENy0stip+I5SOiMyqTLKm5UzpGKT2EWZbwbKzrGKQwAqABAAwAAAAAAGIYAIYgAYgAYAAAAIAGJPUYluwGAgbAYEbjAYgAgAEAAIYgAAAAFcBAMLiABsL2AQD3FcA3Ip3uSRWSQExiTGZUwADKgYgAYCABgIAAAAAAAAAALPoAAFhpdSKVhoGCAYAADC93ZK76IIxzeR0+HShSk45U3Lm1qBXheGymlOu8sfurc6dNRpRyQioxXJDb/8AoVlKKad2TaHLvPogTtyC3zFrprZEElv3dgWsrLdCTab8h9Wna/PqA01tzG5baWFfS1tQvpfkUSbulYL2tzEnzI2u9wLFtdEU3qRurZduQWj08iiTevNWEt73dmG0rPS2/mCeuraQCl3V95t2sOdtBXV2ufITe13dgN6xdyOuVa2jzC9tLfiHS+y5dQgea3ddnzHo0rctyLet/LYbet1swpOXMTUvFona4rNvf4Ck29EBKeVWafIWjVuoJ/MTlLyCC9lawrNSbvyBv4iUr6cgqTeXdaibe3Ii3ZX+QK4DclezWh1eCcKw8qsMVj5wV39jTk7ZvM5OZQeZq6WrtvYw47HTxmM7Z5lGLtCN7ZYrZEV2+JcX4z9a1cJRaSfdjCGqSM/Halarh8Hw5y7avpe2r2sTqfSrLhY0sNgoU5JWzuVyXCKqwfZYytRWIxuMq2pqT8Mdm/mBpqfRfC1aEKUK0aeMjBZknu/Q8xi8HWwWJnh8RG049Nmen4vxTA8M4riHhMJnxadpVZybUXbkjy+IxFTE1pVa03Kc3dtlGrAcTnho9hVlKeFk+/TTtf4nRWM4NVqqtSwNSNWEUoRzd1M87NLrY34dRpUV1eoFWMqTqVZzm7zk7sy8i+s8020ZwGRRLkKxUaMH+mjY7tF7HEwS+0R2qXI5ZtYvPiGI6KAAAAAAAExiZURZBk2QZqM1FkRsRtkgAAgHyECKAk/CRJe6AluOW5FPUlPkAR3Pa8PqX4fQkle8bHiovU9Zwablw6mlO1m0Erot65bd5/Ibai072tpZFClld3d67jUra3vfyIixyvt+Jj4jrwzFRTTlken4mi7SvpuRxEe1w9WHdblFr8ArwqGLZtAGgAxJgSUW0LY28O4bV4hmcJKEIbtm/FfR6UKalhqmZ21i92BxAHOE6c3CpFxkt0winKSjFXk3ZICeHoVMTXjRpK8pOx7LBYanw/DrD09VvKXNsycH4esBSzz1rTXety8jbd5syexEWylZdOdgzSte/wCJVrZvdku7plfqETctF1B+vxK5ON9V8ScdbK+oBFN6q69Scuv9iueqfesSWyAnfLCyumNJ5evqVvVO2os81LroByfpJFOhRnZpptO5w8JvOK5noPpE3Lh6vykjz2DV5tfEzl43i0z7qsVoc3eVhxicnRVV0aKt2XYi10olUVqbjNXRj9mzMzZBXiZJaN+prCs5EIAOjJgIAGACAYAAAMQAAAAAAAADEADAAAA5gJgNiBiAYAAAAXAAABEAACAAAAAQxAAAAADAAEwBiIppkkQJICaJIiiRhTAQEUwAAAASbJqC5kVALN8i3RCuhs0goNksnmDkDmFGSK8x2XQhmYrhFl0LMQuAEtxCTGAAAAMAE3ZASTL6VTLJNbpmZP5mihhq1SaWVxXVksHcekVLk0F9dCF0oxi9bEszadlZEDb6C5bBe4OVuV/IBp9OYXtdL5iTTi3rfoF7WvzCGpeQ2+hHXnZoI7aBU4y7rjexGN5R81uhIblaO/qUO600sNW3IRkm9R+FO70Aknpci23tp6gnppsJvQIktPNie7TI69dRXad77gSVlfT4WFfnbXkKN078xaNPr1Ak3qlzE5e6tRc9xOzT01Akkno+RH03BvNqC0bb3KB7ai5Cvq3uJ3dkA299BRejUtvId3tuRWi1YEr2TadvIVnYWlr6oavvewFWMllw8r79TlJ3O1ak6NX2hNwf4ba/ictYKrKdRUrTUNdHq11ArVvUvweLqYLGQxNOznTd4qSujPSpzqzy04OUuiNOB4fWx+JeHg4wnFXlm5AVYmvLE4qrXnpKpNyaXmyz2DF+wvGdi+wTtmvudbFcDwnDsHOpicSp17dyCdtT0eHwlOvwSGClpGVNK/8Acm1cLCcMw2D+j0+I1oqdacHkU9VFvRWR59zbTPS/SzEwpUMNgKT7q1aXRbHlb2EEr6EJKz0HF6WJxcXmTV9CiC1FuTgiHMo1YTxpnYp7I5OGqQXi0Z1KM1JHLKtRwhDEdAAAAAAAAJjEyoiyDJsizUSq2JkmRNsEAAEAIARQD91i5jWzAiiT2REk/CAluel4C74SXSMjzR3vo/NqnViuqYHaey0v6Dk+6tSu8Un1bvqNOLlun5IyiT09HzGn2bTWqW6K7Xs3/wAhrydrgcOv9H69StOeHnTySbaUnZo5+L4fXwc1Grld1fuu56vZWu7FeIw9HENOtTU2lZPYK4fCcBSrUa+IrpyjRV8nJmDGV44mupwpRpRSSUYnq1h6dDB1qdGkoKUZXs99DxqA38L4hVwM3CCTVSSvc9Y/ErPfY8NF2qRfme1UX2cG081lqm0KMWP4RQxcnPM6dV+8tU/gV8L4TDBVnVrTjUmtIW5eZ0I2WlteYaOdtCCbnbbXqwUtOqv8UVuVm0lqDk7aKzAsvpZaoTna1nqityS5iT125jYu7SGZKzb33Hnd75dPMpzd5ye720BSbvfUDRfXkuoSk3b/ACUZ7xy6rXYblbKm7eoF0ZrXWy6IFrLQolKTd+76oSet/wCwGfjk1Ph021bvKx53Bu1ST/dOp9IMVOMKdFPuy1kjl4TXOS+NYrktSxu0QjGxXVnd2RydFdRW1IwV2Np5erHTVvU1+IvXdiZKniZpyykUVo5JWLh6mXioAA7OYAAABiABgAwEAAAAAAAAAAAAADEMAEwBgIAAAAAIAAAAEMRQAAAAABACAAAAABAHMAoEMRAEkRJICaJBGnJq5ZGCXmzFaQUW+WhogoKGVxTIpDVyKhOnFeFkCc6bSckQAdxXYgIHcQAAAAAAAAAACABgIqGmA7LLfZiIpmnh3+62v3XuZTVw7TEOXRAdRZU9Ixv0sNSfUhmvtt1C5kWN9LBo9nZlae+4XuBan3VcLtPqiu+lh5rKzdwJ5rq17ehK6uitNKI3sgJaN63C+VbbkW7Le7C+i0AkmsoaOXkK+gK6t0Aemzu5crB0ur3IuVnsPk3o9bgCur6+VhyfX8Rcklv1E9NW7gSutOYrJSvJ8rIOe2rFfTXkAXtuO68K5ieu6sRbeVJrZ6ASStqgfh8gej02ZB2d1zKJW0buEZZoLTUSVteQvIB7acxLoPR7ivo77gEmtUvmRdrhorWVuo9ouzvcB3aQo3btLUjfmG1nuBmeLUqkacvDms/Rpp/2DDTlhcQ431p//KIYjDdv3ovLP8yqpOqpwlVjacNM65rzKOnwqhCnj6leDThKN4+V9xYSXYfSaaW07/irnPoYl0K0uykrPVJ9ehohXjV4vhcRHTO1GS6PYgx4+cvrGvnbb7R7vzPTxx08PxPh8W3kqUbNHI+kWLpzr+ywoqLpu7n10Hj6sox4fjGnaKS0Hop+kGJjX43VcNIx7q+Ryi7E4iWKxM60kk5O9kV2i+eV+ZQQ0UvQFfcFraEE2TnaNo80AriEwTAsiasPWlDTkZYFsXYxk3ipEMTNoAAAEMAABPcAKEyDJsgzUZqDItE2QZqMUgACoAAOZQAgGgIkvdZHmSWzAR1+ASbrygna6ucg6PBZWx0Lc9APRSl1ktBNJT7iSX5illUnKK0fUipq2r18zAtUnydmCa2uUKTbtv0ZNt3tZA0sz62+AoyTk3a1tirNfbfqOEtbsC271i5XbTPFNWk15nrZ14Rd5zSR5OpbtZ22zMsVKi7T+B62nVbo07buKPIRajNN7HpsPiKXstK9WK7ut2SjSpSTbcr9RSsk9Lp7alKxVCO1RP0D2qi1pNEFquluSv0+JSsRRy+NNj7em/DNAWJ3tGzv1HfM7/iQUqb/AFkW/UataykrepBNu/K3mNO2q0INa5b3BxaYDc9opXYN7tq0RvMtEteaITTjJNptATk21lSt5A29bvYWZ5m3oV1aqoUZVZLwq5RxePSzYuEfuw1M+B98rxdWWIxE6sveZPBSyuavuhl4uPrVOelinK92Tk9SEppcmznGwoXVk7Mkoxi9bsoeIkk1FWK1VkpXvfyNcbU3G+M7LbUoxV3KLasaOHY2MV2dazu9G1sWcZtKFGSd9y446qW7jlgAHVgAAAAAADAAAAAAAAEAAAAMAAAGIAAGAmAAIYAAAQAAACAAKABAAxABACGAAIAAAAQUAAEASiRJRA1UJXjbmWW1M0G46onmb5nOtLrrqRdWz0RVcCKlKcpbvToQGACAaVyWRdQIATyIThYCIDtYTAQDGotuyCIjJ1IZGl1IqLexREb8huE1vEQAAAQBt4fpGpLroYjTRqKEbbIK3qWg0+RnjVuTUjIuuJap8rEM1lbcFLQCy66jTXMrv0Y021qBamr67CTaveV+hWmScuSAtVl/kIvdXKs1n1JJvKBN3toO99tGV3aVnsG7Ak21a62JN5uhW3Zb6hrfqBNyTTUdLEYvKrb3I3SXx1G3omgJTcotLRic34nu2LfZq4r6u4E8zYszStuugnqrbivZv5AF8zeunIbm2knyFmS1E2twJN6LTTmK76CunsLXr8ADN3lfQktRNu2yaYLnyAbaTs9wvp5iQaKzv8AHyuyN9x6eoba8gI20ISjmWqJ8mrWYudgKKlCLWyMzoThK8JNNa6M3tXWqs/Ii9rJWLsYKkp1KmetfNzfUnVxtWphYYZv7Om7rzNco5r3SITw0JLoy7GBAzQ8L0ZW6E0+oEISlB3i7MNd+ZLsp9NCzs9NgKBlzp6CUHsTaowLEwULBbUzVisQAbAACABiABiGJlQmQZMiyxEGQJsgzcYpAAFQAAAALcGC3KE9yUSL3GmAI1cPlkxdN7a2I08DiKjTULJ63bNmH4dGnJTrVbWey0JsdWU1GW3kLPvpdczNUxlCG8s3oZ58Tav2dOMU+ruYV081mtGkQnWpU23OpFLpfU4dXGVql1Ko7dFojO5t8y6HbqcTw8NIZpr0sYMXxGVeUVC8IrknuYWxrqy6FvazfP5sofiZJsiyhF8Kiy5bFA7hGnuuPdlZkJOtDlddUVKVicarXMBdvU6kvaaqfiJPJU8Ss+qK+wk3aLT9dALFi6q978BrGVVzRKPDsTLlC38SJR4ViG7ZqfzIpLiFZElxKsv8A7JfVFZb1qf4klweb/wCoj8mOgvrWrzV/iP62qbuOv8RL6nS3xDfpD/ky43Bxw2VKo5N9UB0MDxSpXxMaUo2i73lvYu4vUy4JxzeKSKcDxChQoRpuyilzRl4ljKOJhBUs11Jt3WhFYb6F+ESbbehnvbQYpLp0HlS1kjNVqQ2TuZwJMVuRt3ESjCEmvtUvVMsq4aUFem3ON7abmmVS3LnVlKmoN3SdytUqv7OXyJqjVinKVOSiubRREQxFQAAAAAMAAAAAAAAQxAAAAAMAAAAAAQxMAAAIAAAAAAAQABQgACAAAAQAAAAAACGIigAAAJIiiSAmmTSZCK1Llsc60Vh2QDIpNXFlJIYCirIkICBgIZRGxFq3oTHYCosheMdtQStIbArbbYrjAC6Lbirg1F7xRGPhGBXONtiNvItauNRArjTbW43SnHo/QujoSQ2MuaUeqLY12t9S+TitZW16lNVU3DupXvyAkq8ptKKNKsv8FNDL2d0sr9blyV277EElKzC6SI7krvlyIGm7DTs9hW0uNXuA0+hNd0h+A9lrt1AkteYXQtrPmBALe97LpYkkuehHS6b18ht+WoACad9ROz8g59AG/D+8K3PmPRK1rg72Kpbah57vqJJcm/iPqgFyC+jsC8x7rowg/PyFHzVg0ttqG+gDWgPbTUTcugWSltp5AHppoN7JO12DtyDK97kCvbQG+75A0NaJc2BFXfMT0/yScnutCJQO+vmJXXqNq/oGl9QB2ZGUXaxJpX8hcrARtohSilpuSlbSyE15EEcibBx5ErW22E7vRfiAuz0IZbFi1XRg0FV5G2J0ywHtuBhAANqQAAAADABMAKhMiyTIssRBkGTZBm4xSAAKgEMQDAT2C4Da1GokbhmA2e21Y01CMrJK2hVKvKXik36lF29lcshh6s9o29XYih1CDl5miOBl700vTUvjgqMV3s0viBz8wK8vCm/Q68KNGC7tKPx1KcXiVFdnR0ezaAwRj1G2Mi3YoTIj3EA0Arl2FpKrV76eRasIpuNM7Eo0Wv0cbWtsU1MJh5vRZHbkTauepFsZDng5x8ElLy2ZTJTpu04uPqgNlGvOk7wdjbRxsZfpO76HHjULYVEKO3mzNuLTQnKztzOZCq4+F2Lo1sys9H1M6VtVTXU42Pm54ypd7OyOgppRSeqMWOpRc+0g9XuiwZAvaSaDUlCN5LNsVHRjVpThmllvbojmyd5t9WW1IQgu7uyogQANJydkUK1zo4VujR+0STXed91H/wCzI1kay7okpy7OcXq6jV5PyJRsqYmpQUbwcnJXTWzRRVxVapBxcEovctVfvVpN5qUYpK/wRCoo06cXnzxn4XYkVkAbWojoyQwAAAAAAAAAAAAAAAQwAAAAAYhgAhDEAAAEAAAACGIAAAAQAAAIYAIAAAAACgQxEABKEbknECESV9SGzJIgmixMhFXLEjFaMASGRQAAQA7iABhcQeoElZ87BdLmQaHZK1ncB3HcWgAQ5sA5gUTjsSIx1SJIgESEkSSAaJIjZhfzIK60r1EuhG4Vk1O75kLlFkJWmrG1WdzDDWSRvjqrEoENXabBLrv0DqA94okk7b6C20ehJKxAmuhJ7RFYkrZQElZ94O7fV2DddRpK2oCe6aGFnfUPJbBQteYbLXcEtb9FYN90AbNJ6IW1+g3rvoCWnQCPSwN3jruPnbkJvf1AemXne4tvUH00sHPyKh6vWwk9X1AFr/cA6NvQNLje1thX8iCLvfcdknoNrYH6AGXXcS0Y9vMLfIKT0TV/MLPmx633B3QEX06Ce/UbVtLXDLfyCAGgDe19gpSWqtsD7tlbQHbXmNaa8wI2t1C2o7+YvzAVrLQTJA3p5AReqSegJXv5EraX3YlzA54ABtQKwAADEAAAAVCZFkiLLEqDIE2QNxikABcqAAEAPYVhsSAnCk57K5OMEuVyMKjjsThPM3cirIRuy9RsVRdtiy7Iq2OhNPUpU5WtYhWqqKsn3n+BBPE4jJHJDxPd9DEkPVu71ZGUspqIJNIKdKVW8npEdOnms57dC++llougFbitrFVWKVmlYvkiucc0bAUM34d/YpGRUW92aqaywS6Ci3NcEyG476GVWKzeoJ30lqujK3MWfroEFTDU5t2jl84meeGqRvlaki/tAzsoy55QdmmvJl1OqubsSk776lNSnGKzWsgLJ4lvuwJym5RRVQdO1stnfWTfInKpSU7JtrrawBZPkTjTvyJKzjeOw43uZVlru1VroRWV+KNx1tK8riujSHkp+aDSPhI3QXQEkuZJEEySYDa0aJVJuo430SVklshLUaSvqBWxEnuI0hAAFAAAAAMQAADAQAAAAAAAAAMAABADEQAAAAACAAGIAAAAQAAAACAAAAAAAKQcwJUo5pX6EFyjZLkFtOoyStbUyKnSjuSVFepP8CSG1Cjp0Go2JLQZiqjYMpOyAioZSOXUtIgQsFiQgBpJXIpj3EABoAAKwxDAjzAkMBwvYkQuNSAnmQKSIu0nd6EXFrZ3AuzArbme476gXSipvVkZUVyl8ivMySqMC6nQjHVPveZoSSiorVmJVWTVdog2JX20H+BjWIZL2hcxpWu+r5INU77eRnWLhzRpsuWxA166DdnHndBb4A0syafxANrLpyBJb6ryG+8ndDUVswE9r3uK1tUiUkto6A0k7XvbRkCae6ZKdt1HluR9Vr1B6c7+gA1rZbie9uiHolfVD01uwI5bPUct73CVtdRJagRtd+nyBRvrck+XQHttZFAo352IqNlfTpclyQJLnuArdA3kkHPTQbtHZ3Ai7cgSfqx8teYK605gJrW47XQb3ugvy3fQBJa6BZvTmNJp67i5ACVr3fwFzfoPz5B4tdgF66BsO2lri+ICvp5g/wAeTQ7d7XcV291oAatAh6au2pF6QXmASuxLRWepKVrKwvNaADdltYVrOytoNrbUHZc7gc0QxG1AAAAAAAAAAJkWSIs1GagyDJsizcZqIWGBWSsLmNtIjcBsiS3CMHLYBXLqEXuyMaXe7xohoS1TSJ62sJjuutjKlUm4RcilWlq5K/mXytODUldGarTULOLsnyZQpytotX5E6dFLWe/JBRjGKzXvL8izMAWHbQjcTlp1AenPUi2hNtgo3YQ7+RJTsJQux5dbWCpZhXbDK7jyMBc7XC1wy2HqvIgjZ9B5WiabTsF/iUQKcQ25JckaXbYrq08600aQGe+gmLbcFeTslcqNWGk8jXJMuuyulTcYK+haloYqugsDha8Itwi3be9mR+qMNfSDf85zlUxNFt0qmnRlix2MW8YMnf8ArXTc+EYe2kLfzldThNBR0jJP+Iz+3Yp/q4fMjLF4t+7FfEf/AEdHLhkPdnOPrqVvhtVeGpGXrdCnUxbd3NR9CUKuMjtUT9UXdRF8Oxcfci/SSD2DGPenGPrJF3tmMX3GDxWNf7NfAbpqMdWEqVRwnbMt7ECys5ym5VXeb3sVnSMEAAAAAFAMAAQwABAAAAAAAAAAxDEQAAHMBAAAAgYwEAAACGACAAABDABAMQUAAECLaWiZWWw8IFiGtiKGjKpJsPzI3Bt5XbcgtzWSC5mUpJWZJSfUzYrRmE5lNx3bIqbmJyZGza2HZvkANhcMrBRALhceXzHlQEbiuNroAAMQAMVwbEA7hcQXAkmSTsV3HcCxpS8mJUpPZoimSzPkA/Z6nOwez1eiLI1naz1RZGV+Y2M/YVPL5gsNVeyXzNIqs8lO+z5DYzqhUba7um92RnTlBpNx16MlCtKG2V+quQnLO72SfkBqw+Fg6eapq99GbITVrJaIy4aS7Fa6l2ZJGaLYtZmO6V7LUqUttPQktmtyKmnaO9/NhuvIgndWHF6WV2ugE1bXQLpK+3qRz5tb2toPmA/evfRhpZWVwTWa3MPLbzATvbk+gldw1s772ZLMs+Xe24rZbdOlwDo3owavJK4NrZ3fkiWltd+gCVtBPvJW2Y3FKN0+eqFfm9gHaysrP80RVhtZY5r6MLbgJ3XJoHq27acgV7O7u+vQFq0tgIvzG3fqD0k7P4j0zPM9UrIAte7vb0FZTdw3Woc7XsAbybb22E3oP4jT05AQslt6se+gr3eqsSdtWtehRFLUNmCXzBr4gCV3vqgbGlm2eoPRPmwI8h7rKLy1H8QItcrgN6LzDXa+wBe6F5Atw+AHNEMRtQAAAAAAAAACIskyDNRkiMrIbuQs2aZJyI3uWKk2SVG25dppSlckoM0KEVyHlJs0qhTuWqCSJKDTT3JNWJtUcthqNiSXXmScHZWIqOUWW5Zl+YnZbMCEkoQlLoVZZTUc8k+hZW8LXUodaUoxi7WjsWImqSlK13byHFK2pS6jWqbXoWwbcVzKG9RKLZOMOpNLkTYrUddScYa7E8r0Hlld66k2IZbeRJR1/uSSuxuLk9AIZNm2SsvgTtZXY1lfqyKryxeo1rqlcssnsg0VtLMbELX5CcFpZW5Fri9bjUVZeQ2KOz8kRdMvVrqwZdBsZ+xju439ScYRs1lt6Fq0Q4tWvaw2KsuvwJKFlckhrnH4kEMlt0LJqluyxXYJX0W/MCOR8thNak9la2wNyklfbpYKi43WwmlZJdNbk2mnqDtZP5AQa+IstnfkTcdNHYjLTux1YGXE61PgUF+K8cb9Cg64+OdAAFygAAKGAhgACAAAAAAACAAAKAAAgBcwAAAT3BsAC4hASAiFwGAhoAAe4mrAACAKAuAiBgIAGWR2KyaYEx3IXC5lVlxZtSEnoyCdgLZSTROCi1e1ilFkGSqssugxXC5hTuAgAYgBgACC4AwAAANw3JICHqA5kQHu0i3LDoQiTTAHTj6EJU2tncsuFwKRpljs99SDguQDTJqbRVZoakBojLQrxN3lIxkSzXApBssdK/hdvIhklezVgNVDSmvMuT0M8JZdC2Mrogsv8gU7WIahdgW5uSegZuqK4+upJNsirLppJIle7s+ZXy6DTS3dwJvR2te3UTebbYSndPUFd6WtYCUdE0O2XXqRb1X5heS5XIG27PKySaS78fQgs2ZvqPdgNu2m/mDtayWm7F00umDVtLgPeKWuW+yE1Zb6CQ97q9wGrpX6cyL8Kurj6/2I3bjbkBJck9BPV7aX0YXbtcAHotWxX6CfQLedwJXUvJkW7bILJgnruANtta2C9uWo27oitXruA0rL47IHrrtyBNbivcolmyqyRG+4N5Q9ABaWewPW4xcmAXVr2BOzvuO/ds18RJ6NAG0tPkD2uLNcL9OZBzRAB0UAAAK4xDABMYigsLKSRJJBEFAkoW5E8pKztvYbRWotkuza0ZKw1mt1QRXlsSUO7e5ZYnCzvaNrAVJd3oSUNCUehOEU1vYCvLlW2r5gotc0iy1pNLVCUMsW5AQy23epGdPKk1qWyeZ3sD0enPcDPON9lYwuE8zSi2jq5c3LUSjZ7llRzVh6st429TVClliszNO72FbM9dBsQytrSxJRTWu6JfG3NBre/NkVG2wWvfQm7JarXy2BRtzuyBKHQErWafwLLSkrPvIi1fmAQspbXJ5rLMorTSxFpau7C0Vq79NABtNPoHLy6Dkk9kDSclo0BFXfoDvZPkTteD0y+ZF7rYBPVZb/AAId7NuTyq9vxC1tLagJK7sHyS/Eklrdbg4q97hS122QeZJWto+YktLkAkC00vbqxu+W+tl0BNr0YCtvrdMkle3T1FqnsC/MBp503yTsRem+xJb2SDVuyAg+i1Iu/X1sSaaTV7X5kbKKdvgUZMS06mmxQW1v0jZUdZ45gQMChgAAAAAAAAACAAAAAAAAAAAAAQxAD3Ik5LX4EcoCETsgsgIDHlJRptkXSCVyWXKWRjaSRPKlVeZX02Jtriz2Y7lijZaohJWG00jYT0HcRUIAAAAAAZK5FDAdwuFiSRBF7EUWW0I5QoRZAiostppL1M1YnbQLDAwpWCxJCAVhWJ7iasgIvTQcGknfd6CScgaaeugA/wAAtcNx7AOysIAAUlcViQWASGFh2AVx3HYLAId7CAB3I5LkgTAraaGpFqZFxi/LzQAnclnXMhKlKKTU4u4Km34mvgwLYWaumTS0IRVrW2JXIJoe3xIXsTWq8gHtpsFtd7kU7ktPiBJa6XGtW1yIq7s1yC7flcgk5JSSStoSbva2xBN9R5rST3Cpq6ttfkSvpa5C+ur+CGnrtZANNhrZ2k7ivyQQlaWjsyAvtz0G2JtN67eQZtdFcBtSV0KLy9fUV+drjvZJMA256MEwbslYW+xQ03uwTvKy3Q21JdGiLvdcwG3bVpid1Z6BLXUV7rX8QJbq7VmGm9tiPPUL3AHdybS0W41q9EK9l5ko6SbvysAaZrWtfV+RF77A1a3nzG27WANeTuP0FNNJNaAs2vmAX1BO3eQrLNcNPQAk7u7COnmOycrbivZ2f4AO/LcHz5kW7q4aaa3A5oABtQACAAAYCGAANDSEiaCHHYlHmuoraWuTiuuoQlpG/IlFInZpxWliVlntyCI2tfzHleg4p3v08yahdO2nQCChtd2Qkm9lctytRkmteTFHRa7kELN6DUb6MnveytYFHTX5MCKVuWglaPefPQk33UuQaK1tuhVQtvqkkDUWur6kms2lttmPkudncgry+didopXbXQlLNJa2VvIHeKi9GrgRyRSbb+C5hCGa9tBuzv5jd00+QEcstNVbyCz0125ErLPf8hpZrckBFJOXO3QeXV6aDyyzdBKy0S2AjtFq1xqN42W+9iWnKXz5A4pZlvK3JgQk7O+3kN6zbJJ/dXrqRcpO3JLcBN7a/AO6+XncfNL4ilpoAnF7q/oNrK8rlo1e5FPR+XmOTzRa2AWy7qHborvoN66p6eQNvRJ3ASVnrZMJK0X+YOzbvv1BSstNV5gNvu25Ctf1CTlls+fQGlKTab13QA3a1vQJNWVgT3TVn1Ba7rVsBvZSi1oLbffdWDupWSurg7pPS2mrAjlV9rEZK/qStZOXUjPS/KJRmr0m+8t+ZmZunB3tHW5jm1matY641ioAAGkAxDAACwWIEAxAAAAAAm7CzASAjmQ86AYCUl1C66gAxZkClu7aICT0CEXPZaFavJ6mmhLsyW6akQ7MMljUoxls7CdMxyb4xQolsIoeSw1Fom10hNZai9CLV25X1ZdO81a6SRTLR2Ag2VyJyIliVARJoRpggsAFCsNIGADSJJAlcsUSCNiVkh2DmQG5LKragkSu9kQRUddBqLT2JrSyC1iWqSQEvQDKogStcViBA3cdhW5gRa6A1K+o7N7q19gUJt2hFyfRIoQBZp2as+jAAGJD3ABgtAQDXmOwlqPmAAAAAOID/MCLVgJBYCEpWVhKpKKduYqitIjcCbdyVKVrrqVphF95AaCXJMgiViCS2HytsRiS5gNPujb9BJ2suQ0rystwHfZBe6CSy2B2SVuYDWw0tbt7iGvEuaIp3Sf9xt+dmK3xFGzW4DWqT5km3a3MSWbbZbj0cr7ACd1ppoPpbfmJ72DXMo8gD0eiG99WJK2iu/MPNgNK6Dn5BfewkrRvzANNkD0aTB62YNX52XIB3srt90Sb+6EU2rbPoL3t/wAAG97hYTtJ2bst9BaPd6AP3fIL7D/ISV47ANava4PS13ZsV5K+lvQTabT3AlyvfQS82OyzWS0evoJsASsC6dR2utBWvawA9H6Bz8gFa+gBu1cOvIHp6Ba8b8gOaAAbUCGIAAAABiGA0WJFcSxBFiV2Ss9CK8ibfLlzIizJaKcdb+Y1FLV/hqC0Vk+6Pkla76gCXR3XkOLVr/h0CL3Y73YBd6ZnzsDVr3egNySet0+g0r6dCBJ720DNFpJrboDSUk27LohtZk3a0fxKBRTS71vxEks3W3ULd1qL2D3k1r1ATdkrOyGtfIWaOZa7cmNJRvfVeoA5SzaC2T2t6jillvtYHq018WAoxeUbVr31JWy91a6XFGyvffqBFJ2u728l+AKTzK2kulyacm2k7Rty5ikv3VZLcgTtzV9Qe91pbYGnlbsGlugCT66+hKyTbV/iG2vn8wTvFtK2rQA3aGtmlrYjJycr3sraJ7klZebtbUhJOVk2UDcdMr15oVmpa21V0Dirpx2/EXvK7AbVpW1Gl13I3u9A1+ABBOMm/wAhLWW179CTayq2z1EnlvrZMBtclt6C38KVgd1FtK/qNx0STu3roAvTb8Rp3dl+IrK++r1suRJRVtfkwIrWVrf8A3bW9lux9Ek7t29AbtNpa9WAR18lve24aZtdX+BGT7qS082NOzatd9QF15aEdZNZdyTbS72ortrawFdRaO773kY6tOxultfmiucE7/3NSpXP2E5PqXyp67FUoPodNs6QzMaqNckGRkbMuxPtfIHV8iFhDYn2n7v4g5+RAAJ52Rcn1EMBAOzHlZBECWRhkYCAeVhlYVEm9IJddQUG2hyi3JsCC01L4yU4+ZVlYWaJVi67i9SyNVrmUKfJktGZ01tf2lxuqZteoak0u1spXItohqIuk2bYrgLXkmVCFYkoyfIlkk9kEV2HYmoMeUorsSUSWWxLLroBGKsTWj9B2BK9yAsKw7aAtCAXUaEtdR7AT/MfIja3qNGVMAs2xpakCAdgtyIEKTdiSW4Nd1gOpOk3Hs8ysne7uFKpCNS83JRtvF2ZmuGYoslrJtXtfnuFvMKexKwCQWJWHawEVoOw7ahYgSQ+bDT4ju7WAQANaAK1x20sFrha4BoD5WAOYEJrMUtNbpmmwJX0LsZr32LKasX5V0BRGwJbMFq10Ju1kPeNuZAtdb/gCTe2jJR01BtsAtZXWzDeV0A7adP7gF7seXS+6FyHtp8yAlo/MdtNNxXe6D116hUou0rDbve9iLayq2+2o34dQHdZrLYLK13+DBJWdtwXeS0Ae7V9GNqSvdK26aYrgm9ktAHB2jYG9X/2xbSutOoN3fR9Qhp95C0d3+DFZqNr+o0/mFR5pNjdlYa0d1qL4eYQOybfNbWHe6utmLVT5L0H4Vpuwo0vqrIWiiOzT635MTcbvTfcAVlqtPIT0asPUG1y080APVb6it1B77gnaVgG3bTYL3sK1wegDvo0t/MWZ2WiTXNA1sF9ddwHfvXfyBvSy0Ykt/7g2lHnflYIF3fMVr+m4J3Su9WEks35IDnAAG2gIYgAAABgAANFkStblkfxCLE7lkI3TvsVxLIvnuQT1umuRNSWj5kX3o5o/FEtrLl+REODSTbV10FmutIjj3bgtr8/QAbahotL2fkEUpys3b0JSqOz0v5ciF7pR0t1ALqPVpDavu7XHHvK2Vt/gKWbPHtX4fCgC/RWV+e42k3vb0BaLV687icXmjyXmAKKytLxLW4LW/PUJWinFp2ve9gejstGA73vbQI2VkmtdwipSem35kYyzx1Ta5MCWVt75X1Cz2auwaez3XlYLXb018gE/F0Q3v3XrzG1mlqtFuhJ3llfht8gBXV1ybuShG93fblzFZ3fNdRWan3b5eS6gJSi4uNtU76jaStld76tIO7eSza7uxHLZRala75gD0Vt35itda/mOVtefwuKSeiSV+vMoTdlZ7i5pNaDy2TU079ASbt+bAVld5nbUbtqkrWFfWz1d9kTyS0b0b1sBC7b+A4uyva/wHe+3QFJpZbsBdW33lyFq1ruNwcpWTSdrpsaUdX4vMCKjbWOj/MlJN/IllTSyzd+mWwstmkk77gNu6s3qt7EXHLFvW3Mb1llSv1JJyjOPmrO5BW21eLt8eSFkcU7k3ZyfPqgv3r83yRRBRlFZYv1Qrb21JuKzK8kl+YpNNWUbAVZXJW8tWRatp4i1q2z5EXFvvaq5RBR1T5eZXKPeatt5GjLJ7R/EjZX01b5BGdUbp2tYrlTV7W1NjTaurNEHZ6WLsZXRjfTQi6O+hqUU79CShGXkXZpilRtyI9lfkbHTs9dBqF0/IbNMapeTBU9Njba7corR9Qtruxs0yKk9rWGqTNTg7tP4Cs0r2vy1Gxn7NrdDUNVoaN7eYNLkNjO4X1tZD7J9C7VJrkNXak4xzaE2KFS02sxqi3/AJLErxvfR7DevwGxUqStruPs4pX5dOhZbS/Mkota63Wq0G1Z3QT30E8OuT0NLilLRW5sIrny8hsZex1Suxqjr4maUkldq99BNJ8vixsVezxXPUi6S5Gi24Ly3GxRky+6h6teRcr6q2t9xOK5AVJJLb4jtpoWKKd7WCyatswKst1ZBlui21uoJKz5WApyJjcOhYoXcX10Q0kpNvVdAKlHyGl8ieXTS78wlF3bV2uoEZJW8yKXd2uy1xstUFu6mktebAry2e1x5VrYk42DLaL1W4EbNPVfEll5rUFHYkllvZ6PkQRy2HYk072BeIyI2BXLGtNBWVvMCKSG43WjJJJRu1r5Bl26vcDP7PruJYe73sabJ2V7IaTknfV35l2KVSypW1HlSbX4lkYSd1b5Aoq+VbEEMvTVBbyLElfoJRvd3u+SArypPVDS16E2mk736Cs3bTQCNmwyu+xY1llZaisBXl10Q/PoWNPa1hb6W9NAIW0ux27trbk7NLYSW35gQcfIbi7f4LMuZaPnsJq0svQCu3dTGok3G1urFbne1tXzAWV35eQ1Z6XdySjaWm/QatHyb0Ail3dNx2b02fUb0k3yStdBZLS+oBlutd/IFzQWdtPwG0ANaN2aQluugJX9R2aaWlwp5Xrdq3IjFXsySsnaXq2gSk2pO6XQIH0ejQe708wWqbbbXUIxvqotpdFcimtU9Q3T0vbUEne2sX56Dssqd9eiANbMWjW+rCLb1SuEXq1fzVgJa3VxSflfyEur3JZ7XX5agJO6uNrVNq6I6pEnKy6rzAaSu1fXkRSfPqOTStvZg+n4gJO705ElKyt8yKvdpglflYAadg3Vuo7avkKS0VmA2tN720QnGzalGzCOZNLn5Brm7z9QC9vL1Dne+gPVaBsrJacghX1WlwfiutfIk33LZdetyKcdLO/QB3bfQSuxtZkopXe9w8V5WStoAvDdXvcW8diSflr6C3XS4BbS97oPIIrTyeugWtrzAWl+lht6X5gn5XFK+mnMo//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BDABALDA4MChAODQ4SERATGCgaGBYWGDEjJR0oOjM9PDkzODdASFxOQERXRTc4UG1RV19iZ2hnPk1xeXBkeFxlZ2P/2wBDARESEhgVGC8aGi9jQjhCY2NjY2NjY2NjY2NjY2NjY2NjY2NjY2NjY2NjY2NjY2NjY2NjY2NjY2NjY2NjY2NjY2P/wAARCALQBQADASIAAhEBAxEB/8QAGwAAAgMBAQEAAAAAAAAAAAAAAAECAwQFBgf/xABJEAACAQIEAwUEBgkDAgYCAgMAAQIDEQQSITEFQVETIjJhcRRCgZEGFSNSobEzQ1NicoKSwdEkNOFE8BZUg5Oi8SVzB2NFs+L/xAAZAQEBAQEBAQAAAAAAAAAAAAAAAQIDBAX/xAAkEQEBAAIDAQEBAQEBAQADAAAAAQIREiExA0ETUWEyIgQUQv/aAAwDAQACEQMRAD8A41HxHUw2luZyqXiR1cM9FYy6x0IyulpazNO6bMsNYI2u1tFbQ6YuefqeFl3KkLXujy1rTkujsepwb+0fQ81iI5cVVXST/M55rPEAGBzUDCw0ADQDIBDQAgpoYkSIAAGUA+QDSEHpuCvNw6n5No6kdjkfR+V8FKPSZ14nqnjz5evJYiLp8UxsdtLo6EdYozcRjl45WX36Zpo96lB9UmEbuGbyX/exok+XQo4UvtJotniqCk12VR2fQsuquuko8/QrpaQXkDxtKKuqFQVPF0nBSjh52epdppMaWlxLExb0w0n8SXtTd17N+P8AwOS8Uk/Uvo+FGR4mp7uGj8Zf8F+CqyqwnnhllGTVjOV21j0urLNTmuqMSleqpJ8l+Rvl4X6HGwnEK1SOWOFV482yRa3tc4qwiEMTiJbUYL4hLFYhSt2MDW6xqJSvlZXUvmo6aag8Xif2NMrnjcWpwSo07Pn0Lumovs+jCz6Mh7Ti/u018BPEYv8Ac+Q3TUWZX0YZG6ck1urFXbYz70PkRVXF9rDPKLhfVWJbdLNbbqMr04O/JFieu5RhrumkrWSLrNvSxzdVHFFm4bXW/dPJx2PW4tZsHXX7j/I8lFaGahQ/SVF+6v7klrRiyMdKsvOP9yaV6DfRkCgRUlGVnvKbS+RKAQ8c/W/4Aa+Gu3EKPqerPJYJ2xtF/vI9ZeyNTwDduRTNRcr2d0WS03kylpXk1J+nQqyIykpU3FtK8mrsXZ6eOHzM2Noe0QjF3SVR7MI4KkorunTH/jnlpp7JftIfMUacIyv20PmUex0/ujjg6N/Ai9s9NTlRS1rQ+ZCc6E4JdvBW8yqWBouL7iCng6KpRWRaLoTtdxPNh1viID7bCr/qIkFhqf3V8h+zU/ur5DV/1Nw3icIv11/QuwdSNaipwd05PUodCC91F2AgqeHypWSb0Jk1FmJkoYecpbLVmSOKwjy95u/O2hpxlpYSqt+6ZsNSiqEVZdSYrU3XwqdnJ39CLxeFT0jN+kWT7OPKKJxpRXI1pnan23Dr9VU/pKcViaeJwdXs4SjbdtfA29muhnxNPLgayXVfmZs6WVxoxU6covZ6MErSqRW1kl8h01owX6WfojzupR8CJRv2kX0uKK7qGk88QIQjF1JNq7jNteRbB2xEH5kIL7SovMla1WL8xPR6Vi0WrDkmLzZ1ZF0Ldiaz7ElAKQwyi1Ae5GVloyXLYjK/NARdmyOzLMvkRdugbitrTQq/WFr02Kn+kWhcfUz8V1fFH1LXr5ldV6ljjdXuXJnBbVlLtWltYN0TlFKalJ7pKwRytNbMy1L0g031JJ3rau1iWVpq+opJ2lKO5S9uZxZqVKLTvruczkdPil+wjdWd+RzVsYy9ZKHgXxC3dY4eD4v8wtozArj73oSj4V6BDd+gQ/Rx9AOpwTSvU/hO0cXgn+5n/Cdo6zxKYAJ3KhgIYAVVlfKWEaivboWJVSj5ktxIaNOZ8iMvCSB7EAMBAMhLckJlCoK2YuKqPvLzLTN9dIrbsEXdhMjDxF/GP1xK36Rfwr8jFi/c/jRur61dOi/IxYzeH8QabuDLRHVkczhGiOoyxms81qVSRfPcqaJW4qS7yNF7lNrMtSsYrUTQxIZloDEMigQAAERiCExNjZFgJiuMiGSZFkmRYVCZRMumUzM5LFTAbEc2gNCJICaAEM2gGhDRFOxFby9SQlzCGAhlAAARTAAIrwcNzp4S9lqc2nudPDcjuzHQp3ym7p5ox00nA1qbdKF+SN4sZpYX9NY4fEY5eIV1++zt0HavE5XGY5eJ1POz/Axm1PGKwWHyBHJQkNAgAY0AEDCwDALDSAe4CGhgA0NCRJFHd+jr+zrR80dyJwfo4+9Wj5JnfienHx58vXnOMLLxylLrAnhv0MV0Vg48rcSwsuqaHh39nbo3+ZRu4Y7YmS8jVOCzS05mLAO2LXmmb6r7zLPUviKhFq1kQpwSi1bZk4vUXvSXmaRZBRittxvL0FdWRBzWdK5BZoOgss6nm0yvMiym1mlbojN8ax9XX5HNwkFBtPTVo6VtUYIK1SflNkxbvi+CUZvoE7ZhXDmb05IytZEJxTin0YTlsudwlLuyNCbERTGA0DS+Qhkqz1LDvuWS/wC7l7unsZ6CaUrNrVo0Jtb6nF6EKizUqi6xf5HkI8z2V7xaseOt35epKiK0rLzT/sTWlKS8yP6yJKPgqGUKIl+ll8BxBfppeaRBdQeXEUn+8j119tDx8NKsH5o9fHWC9DcCebyKpRlrrGxb5NEJJKWkG/Mqxnlrf+NfkTRF6ynbqn+A27SZ0xc8jYJkbiXM0wu3Qe6KOwe6ZCTHchzYzSGyeH/Rz9SsnR8E/Uzl43idaP8Apqi/dZRhm3h43VnY0VLOhNfuspo/o4+hMWs1iepNFa3LEWuZlWJV8NULSNZfYVP4TNWeuDCO41H7WX8JbFWbBR+1/lPM7xVCGmxLJ3kWRRK2q9QKYw+1mNw78fUtUftZfAckroQdmOsIvyE9U9NAh+jj6IZ2ZJbaKwm3cktgaTAimDYnAStcKm3axFyuJ26C5BdByZFja6CbYaiD0KX40W1Ly5lT0mi4+pn4VSKlGXVK6JN3ZGq7QZPRWa3RrJjBdU0yS6aME1JN5diVNqVNt9b3fUSbV1Jb9DLUShJpN2sifijpoVykttdCSs36Ac7i8bUo3OUtjr8XX2UTkIxkgh4Pi/zBbP0CHhfqxpaP0MCEefoEP0cfQcdwp/o4+gHR4N/upL907VteZxeD/wC8f8LO1zOuPiGAAVAAABFxb95kJLLbUtK6mtiwqIxRs9Lolp1NOZAx2XUGvMiaD1ALJBp5g0BS2Hf91kZysvB+IXR0fFItKqPifItJfW4pn4tQh4glvqvxCL73h/E1+MuJU1lH+FfkZMWvB/EbJ7x/hX5GTGbQ/jRFjdwjb4nVZyuEHVZYzVMyuRbPcraJWoqlz9C3mQaJ8zDSSGRRIy2AACKAAAEIYmBFiZJkWGUWIkyLKEyLGxMghMokXTKZGMlitiGxGGgSQiSEE0AIDSAYDCgS1v6jEgHYAEVDAAIpgIZkeDhqzpYZ6I5kd0dHCPRHpSOvh1eNjRSUnT2bUeZRhVdF9J7q/M1izmnRX28fU5/HoZeIJ/egjoRaVRPncyfSCL9ooyfOH9zGa4+OVYLDA4qB2AYCGgHYABDsFgAYDABggQDS1GAWKOv9HpWxdRdYHo0eY4E7cRiusWenR6MPHDP1wvpErVsLL96xDDe+v3i76Sr7KjLpNFGH8cvg/wADSfjZhNMXD1N9b9IznUXlxNN+aOlX8fwLPU/FUXZob/Sy9ELmwb+088ppCk22rEf1zd9NiVle4pbt9GiiRbQ3foU82W4d9+3kZy8ax9a0YJK1aov3jdHZGKsrYifnZnPH10qYpO2o2RkdXJU9I5mEF3Jvm0KazQa5XsSWqatumVDWyGKCeVaMllfR/IbAC8Q8kvuv5BklfZk2sShftKi1tdNW9CSjVlK7do8hU23Ul/CmW69ThXoSjGy1PH1VbEVV++z2Cep5PGRy46uv32Soofjj6k4bzXkQluvUsh+kkvIyIR3B6Vl5xCO43+kXoBJvVM9fRd6MPRHj5HrcK82FptP3UaiVObT01KZtKeW7va5fK9t9SqUndrNrY0sUc5ekWOXiYr5r33yL8wcoN6zV/Rm8axkAXMLwfv8A4MaUb+P/AOLN7c9LI7B7rCLglu3/ACsE46rvO7vsZ2ukObGPu/v/ACC8fuz/AALs0RZh/fRW3banN/Inh3fO8rj5MzkuPqVrxn6FNJrs46W0NHVeRko3jFLKn6skayXokiEW29Yr5ll30iWsGRq60qi/dY7y/d+Qql3SnqtYvkSrHHXiY/1i9GQv3mO/2kfRnmvrsnEl0K4vck3oBL9a/QKmyI3XbfAdR90Qdmn+jj6IZGjrRh6EjsyGyLY2vgLvX5NADvyYrNPYkpddB3XUKqs15hrYndN6MGrBdq1dkXFllmQaYalQcXbUpqK0kaLPmUVvFGyLj6mXcV1vAXRjdK7SViqr4S2CcodNDWTGCyafZwhe99SS1ir7ok1FZb7pWBR3VzLYitbjStsDVlbmNOwRg4t+hj8TkI7HF9aMfj/Y45jJIIbP+JjXMUOfqSXMwK47jh4F6Al3kFP9Ggrfwd/6x/ws7hwuE/71ejO6dcfGaAACoBiGAiFTkTFK3MCqI0JqzEbc0kwbEgYEm9RO4AAXIzegyM13QLKfjfoWFVPxv0LTNbiiT1CD7yBrvMIKzNfjP640vFH+FfkZMX7n8SNk/d/hX5GXF65P4kQbOEf3OscrhP8AdnVLEVT3K2Wz3K5ErUVvZkmJ8/QZlo0SIokYbgAYiKAAAEJjEAhMZFhkmRZJkWVCZFjYmRVcyiRfMpkYyWICGIw0CSESQgkAAaQxiGFAkMS2ABiAIBiGFMBDIPBI34R6owI24Wx6IjtYaWUupaSdupjw1S1ka4S+1dtUXFM/Fsn3kyrjy+zw0vVfkaZ04xpqXcldddUVcbWbAUZdJf2JmYeOJYdgS0HY4KQwsOwBYAsOwAADABh6AADQAgGMQ0Bu4O8vEqXm7Hq0eQ4fLLjqD/eR7Bbnow8cc/XJ+kkb8Pv0aMWFd36xT/M6XHoZuGVPLU5OBleFN9YGmW1O1SD81+Z1a9+60o7c7nJlpZnWrPuQZf0/Fa/9P+l/5B3zK/Z3fPL/AMlc1ZXQZrxi+jsb0m12vWC/kFZv3o/0ohd7kU+9JfEaNrrO3jX9KCkn2qvNy8rJfkUxm3Dz2J0X9orks6WXttXhMldf6l2dnlWtjVHwmXE/p4vrE5x0SjJrWUrr0Qu0d/H+CI7Qv5FUu7Tbf3bnTUc9rlVeveY3UckkpST9Sm2Wl52CD7yLqJurYyvHWUv6mGnWX9TKlzJDUDtHz+bFKnTe8UwEwLafdq6bOKLldrUpulUg+sX+ZbdLzON9eieJK99Dy/E1l4lW/iPURkr7Hm+MK3E6j6pP8DNSsU9LeqLIfpfVFc/CWR/TRMitbjn4ohtJjnvD1AGerwLvgaL/AHUeVaPT8Ld+H0vQ1ilaJZst1FXKJTqX1hFebNRTiYZ4WytmiM++vWHL1HexFJxqWe2R6Bf8jeLOXiVxxd7kWxJ6G2F8RkY7DXMyI31C5GTtJAmaRNsnRXdk+qKiyg/EjOXjWPqyOt+pkpax8zWlZ/Aw4beotdJNGcfW8l6GmRGbckrjveNuuhAlHdepLFjhZu/Ybn34fEhVWWtJdGRfih6nlvrvFylqyTloUrSUh30IqztPtl6Dqz7rKG/to+g5vQQeiwrvhqb8ixvyKcC74Ok/IuZ2YG4Ct5jAEhOKfIYm7ACjZ+QnPotfMd2Q3vpsFgcmRfqSsQcg1Cb8yiro4l5TW3iyz0y8Qqa05ehNLNSTUrOxGduzn6BCdqcdL6GsmMF83aad+SLFa93qQlJJR01yqw0tl8zLa12vcFZciKGgjHxfXDp+v9jinb4rrh18Tio55JCh73qS5ihvL1JGRWvEgh4EPmEPAgrdwl/61ejO4cLhf+9h6M7p1x8ZoAAKgAYABCd7xa6krifICOXVkSbEzTmiD2AUtEUSAFsMgiKWzJWFJaFBT/SP0LSuH6V+hYZrcUPdjjuD8THDc1+MuJPeH8K/IzYvaH8SNU9HH+FGLEU5Rq5nUclKStF7IzVdDhW3xZ1TlcK2fqzqmozVctytlsititRB7MAY2YaCJEUSMVuAAAigAABCGIITIskyLCIiZKwmiogxMk0JoiqplEi+oUSOeTUREMDKgkiKLIq5YAZLKDRURGFgsFAlsMcLWAVgsTEVEQGxEUDEMg8EasM9TKjThm7qx3iOxhjVFWqeqMeF1drmzapEuPpl4ul4SXErz4QnvZxYKWWUZb2ZZjYf/iqiSvFpOMuT1Lmzg8+thij5jPO2AAYAMQwAYhkAAAAxiGUAxDCLsO7Yim+kkezR4mDtKL6M9rTd4RfVI7fPxy+jNxWObh1Zfus4OAdqdP0aPSYyObC1Vv3WeZwL7kfKTOjEdCXhOnLvYanLyOY/Cjp03mwVN+SL+iHJpkI/ol6kyD0uuV7nRlLkJfpbfujZG/2q9AFT9/8AiJU/0iZFK0pKxJJqa0JVnroR5mXFK1Sn8Uao7sz4zTs3+8cv11Uy1jFfMhiO9litnoOnG0lmqaauwS71RWtaOiOrlTk+4/QjDdEsvdev4lLnJSskvmVFvvS9RlVSTVR7CvLqQXA9inNMac5RemqZRoTvOj5qSLtLlMVpRfRtX+DLfe30OGXr04+JLL0ZwOORtxC/WKZ31pzOHx9f6um+sP7maVzZeFk1+kh6kGSTs4P0MITVpv1Cpok/MdT9JL1Cr4F6oAZ6Tgz/APx0PJtHm+R6HgbvgPSTNYpW6bjJWzWKalOOXM5yt5F7S8imoqj8M4JeZpVbtni1d3UlqV9PQti5LKpyjN66rkZ6klBR9DpixklKWooS69dilty52XkW0Ur6G3NqjsC3YIS8bIqqvdVI2EprnoWVk8y0I5H0LENPQuw+7KMj5aFmGbVTLLdomXi4+tRgpaV6t+ctDbdqXkzCre1z11Td0Yx9bvi57iHvqFnbY25gcdGl5is+hJReZacxarg4nTFVF+8yuW8f4i7G6Y2r/Eyme0fVHky9d54l7zJciPvsb8LIqMtKsH1RKexGe9N+o5+EDv8ADtcBS/hL9TNwvXAU/SxqZ2YL1GAndrYA+INJ8xWfMVmtQonK2zsRctwle+lgSXMLCbE2iVm9EiE45Fsw1C32Kq2y9Sab5RbIVfDtbUs9MvEKj7rHTsqceliM9YsdL9H59DWTng0O14N8ojTuwtOUY6aJasSjLTRO/mYbi0LkUna10SsyjLxPXCnFR2+JL/SfH+xw0c82Th73qSIx94mZVX7yCC0T6X/MfMI+EDXwzTHQ+J3jgcO/31M9AdMfGaQxDNIBDABWV7iYOSWjdiqck46TtbyKlWXTHZFMJpaZr/AmqiLqp0llXQHFPkGbS6TYKTfukOjsFhOduQs4OkrA9Nlch2jvqhxndO+6B0UIvM21Ym1droV9rd2SJObXLQaq7hRU7u9rXJr0KnVfJpEoVLuzeo1TccWfij/CjNitFD+JGqfij/CjLi9ofxII18K2fq/zOscnhLum/NnWWpqJUJFbFicRQw0HOvWhTiubYoVIVYRnTkpRkrprmSrCZOUbMrqyyUpztdxi3Ym5Xs+pFKwxXGc63AAARoCGIAEDYrhDEK4mwiRETZFyAkyDDMRbIK6hTItmylmMmoiAAYU0Tg7FZJM1BbmFmIAXaJ3GQRJBTIRlZEiCQEswZhABK4ERoBjEMg8CjRQdmZy6j4kd4jsYXk2bpeKEjn4Z2avsdGcYqnCUb78yz0vi2ekUzTKz4fXjFtKUHpy2KaivTiW4W8qNSO+jX4Fz8ZwediSFEkeZsgAAAYAADAAAAGgAaAAAaAaKGj2eFlmwtJ9Yo8Yj13DXm4fQf7p2+bl9Giqr0pLyPKYS6zL7tQ9ZJXi/Q8pTWTEV49J3OjnG+EnOleUHB9GdKh3uHpLdf5OevCdLh2uGa82UipTnF2lF+thzcmtIvbobssuqDLLyLzXg57lO2z+RFuq6ieWVkjo5ZBkn5fMczg5kXVdWXdlb0LYxqOSun8Ta6cnzIyoOSd5ajmTBZTd/kU4zSkn0ki6nDJFa62I16Xa03G9vMw2zU6cnJyS0IrD1LN5dTTHDuPv6Fip295muTPGMXs9aSelir6vquTbk/mdPJ5hk82OdOEc+WFnOXda00IvBYjk4/M6WRDyIc6cI5bwOIa1nH5hSwM6cm5VE7+Z1MiIulBjnThiyNqNJRTvkkm2WwUZRvFt/Au7KCTVtzBNV6SebExXRW3M+ty66a0uVjj/SFJVKD8mdfDyl2KzzUpX3RzPpErxw8vNr8jNXbiyjGVm1drZkntFhyDeKOYdX9KxTX2XkOr+k+CCa+zfoALY73AXfCTXSZwV4Udv6Pv7Ksv3kzWKV1WtG8upRUqOMsqindX1LpSVt2Z5zgnacmr63NrEaX2tmopZZa2ILvJZot20WhopyhTvld76tMmq8Ojua7Z6URjHlGXyLYRV/DIftCXusUcVCW6a8x2nSdv3WCgr5rO/qQ9qipNOE0uttB+0Rfh1J2dJOnGXij+IdjTXu/iR9o6Rv8RPEpbrUvZ0m6cUu7BCVOSqRlpZXvYXtCUczWnVMFiIvVXt6E7OlxiVCrHGVKiUXGWzuX9v6W9SE67btGKfxGqbTyVFZ50n0toW97yMzlU07kbb6idaaknmjbpcaNtVn1Cz6medeUU+/G2yYKtNq+66rYaXbjcQVsdU9TPPZeqNPEn/rZPrb8jNPwnHL1ueJe8S5C94fIyIVH4PUc/CKp7nqOXhCu5wtr2Cn8fzNhh4SlLARv95/mbUlFaHZgCer0uMPiURtvfYLpcmNsTbCo7rw6g09FYabJe6QVybfoOLl5JCvq77Lci55n0QXQbjK6V4+ZRWi0rt/Etb0Kqngt5lnq5TpB+EKLslpsD8IUMrir33Vzdc8V8pzhWsnoklYsy3s4uy6FbjGrNyjPXoy2naLsYbSSJZRZEtUgu+SQTbNxJf6R/8AfI4K2PQ45N4OdzzyOeZDj73wJkI7yLLGVVvcI7A9wRBq4d/vafqd88/gHbG0/U9AdcfGaYABpAAABCppEyuSppLZeZsM7wsXmu282urNSpZtT2sV0HGsm9rInHCQSaa+IlhYp6GtpxRddN3bfkkx+0N80vIksLHYmsNBckTcOKrt197UTr6d1Nv0NPZQ6ElCK2Q2vFlVa6tKLXmiDm2tpGvJd7aDyLoNnFhnWs01Gb8kTq12nBJSSavc1dmugTiklpcmzi57rxjLVSfwLaFbNVSySWvMvcVe1idOLz8rDbXGOPU8Uf4UZcX4Y/xGqfij/CjJi/d9SMNnCPD8WdOrfsaltHlZzeEK0fidSSvTkvJlniPOcWwlJfRV1lG9RqMnJu73I/RKrKrgZqTbyysjXxFZvodUXSn+TMH0N/2VX+P+xGndxN/ZK1tXkZP3Y+iFW/QVP4WTa0XoSkRJCAxW4YCAjQABBCYmMRAhMYmBFkWidiNiCLEyTEyKpmVSLahVIzREAAyoJJEUTiUOwWGMoQwGAiK2JCWwBYBgFIYhhAMQwrwJfQ8aM5ZTdnod4y7FNKSVpKJrhJOKiql7PaxyqUpZepswV5Ta5+ZqI62a9NLoXYGTU5pbMzpNR1LsG7VJW3tcuXiYeuFJZas10k/zAsxSy4ysv32VnlrYAYAAAADAAsAAAAMYhgMYhlDvY9VwaWbhtLyujyh6bgEr8Pt0kzr83PPx03seWrrJxDER87nqTzPEFl4tVXWNzq5Rri+6b+GStRqeTv8Agc6m7016G/hb/Sx8l/cXxZ60+105Syxdn0ZJ4h8oo40cam+9or2LPrCjHePykXUXt1liEnaVrh7Qt+XU40+I0b6KXyCPFaWW2SXwGoduysRBp6rQSxUJbXucZcTh9x/0sS4i27xhZeaY1F7d1Vb8mKVVpeF/I474pJK2qfXI2RlxSq3aP/8ArZNQ7dRYqWZg8TKTSTSZyo42vrmouXmo2FHG1czaoTXwuXo1XUqV5JXcmrdCSxDcU43fnaxzVj69/wDatrz0Je3Vn/0krdFIdHGt6xE210JdtJ73XocqpVq1VllhZfCdiEfbItZIygly7S46ONdbPKbdm9PMg6s1NrJdepzW8dPSSsl92VgVLiEnftWkuV2xuHGulVqz7O6VjmylUlbO3o9LljjxCUbdor9Rxw+KeVVKkcseVvmNxeNdPDpOCaSRh+kMf9JSfSf9jdRioRsZOPK/D09dJo51qvPrwjXhEthx8LOYnUWsX5A/AOfhh6CfhAgvCjs/R961l5I40dY3OtwB2xFVdYouJXZs7aO6M+KlGMO/f1SuaJSUU1Z/AoxNOdaGVJJfNnQ9ZadVNWVfXz0LJztZNJ+akkzOuFuzeeXlqSjw6F7TzW65jXJOK9apWdvVkJzUVmlUjK2mskJcOpa2u3trIsWBpxtZKL6obTijTlHJdKcvNJtB23Silrznr+QSwai7zq1JNvS1RplkMLLvKVeonySm9Bs4q1Ws7t5fXRBUcleXaxin1kifsinJuc5TfnJiXD6WfNKKZOS8Vfb4fTNibyXTUlHF0JNLPs+UWWPCUM1kl8ERnQpSeVKVlyi7IcjilOtT3tPyWTcoq46EWk12fnPcnHBYdNSyWl8yXsmHjHuxs+qHI4M0uI0NozcutxLGqUXKnNpR1ay3sbHCjpGpFO+zCEKWdpUmnsXkcWFY6MouKnNNa6LcnDG3hKVOE7ws5Wj4kauzi56w5aMtVNb5bE5LwjkcRaliMyvaUU1f0RlnrBm3iqSxKS+6jFLWLOOXqxY916DEuQyCur4Y+o5eEKvhXqD8JB2uDP8A0PpJmxtLW7MPBP8AZy/jf5I3NNnaeMnF35A9AtoFyiN0DfQdovkDsk29kRUW9G3shtOSXILpxvbz1Izzc2tgelJpqy2IcyVvMiR0hMqqXcdi3dEKvdpeurLPUy8V+6LD6y5WWruDvbqrEae7SW/d+f8A9HSuOK5NXvzLmnLvIjGKWjjGK5Nbk0sul278+Rh12lCTW5JrW8WJLTVa+pJd3ZBmqsWv9JU9DzyPR4tXwtT0PNoxmQ47ssIR3ZPzMKhLxCXP1HPWQLmBowP+8pep6A89gv8AeUv4j0J0x8ZpgAGkAAACFcZGVwASut0PloJRd7tFVJMLhYTT92wDFe3oO3zBKxAXBDsFgE9SMleUdCdgCKWn2lorQnTXlYnZBsVduHU3j6GPFa29TZU3j6f5MmJ931FYbeF+E6qWlrbnIw1aOCw0KslmlUbtd7Ip+tKsZpqo5O9rGecnS8bV+P4XB4fs+1m4PeMpaW9A4Vg6OCoOFG2Vu+hmxlTtsRUm9tkS4BPPg5pvapL8xM5bpbNR0MVrhav8DLmnlXoUYn/bVf4GaXUhlWvI1UiuwiTqwIurAw3sgE6segdtHoZ6UwIusugu28idCQWZHtn0F2z5DcEsrDKVusxOrIbgtysWUpdWXUXaS6k3BdKNiuVupW5vmyDkTlF0KjKmSZAxVIAAgaJxK0WIokAAVQADAQLYAWwAAxAAAAAMQwPAInDcgicNzsjVSU5KydjpYak4ay1MmGtodSjBZddSyljVB3gizCvLiF5poWGpSlDWLt1sTpQlDEQ0abdlc6Xxyl7cniMcvEKvm7/gUHQ47S7HiVr3bhFswHly9dQAAQAAMAAAAAGABzGgABjEADR6H6OS/wBNVj0lc88dz6Ny1rx8kzp8/WM/HcPO8X7vFYv70T0RweNq2Ooy6o7uEOg/s4+hu4W7Yia6xOfh39mjbw52xlusWPxqer3hKeaSyrcTwtKLt2aNc1aTIuxl3kZlhqV/0aGsPST0pxVy9JA2luF0rVGml4F8hdnDlBP4FrV93ZdBq1tCCjslp3V8iUaMfuR+RbZWuJbAVunFPSKGopckTYvQKSS6IeW62Q+RFO+yALJckRe+iJqDe6G4u2iCIKSvZp/Ifey91q5Jqy1Q+70QFaTa7zJR36ElZ6JIlbyfyAEtTJxlZuG1Odmn+JrTT22M/FIqXDa6ttG4ZrzMdiUdmQjzJR5nNFkv0cQ9wGvs16h7gFcdjpcDdsbJdYnNXM38GlbHrziy4+legatJ6b8xuKHKVnYV9NjYrenMgpKT/JEnJVOqS8hS70U6ej6sNDL0TDVaLWX5Dyr3m2/UIqzYUlBJ3td9SW7BWaEpR5O/pqESWjFJv1fQjnfKL+JLzAi4Se8kl0Q8qirKxPNtaNwbit1d+QNoWBxS3X4Bnc13Y2Y4xlbvO4NnlXWPoyEJdnLveHk+hNRRXVurZepUSlJ5r5XYaldaxdhRm5XT0a3LI6Acfi9vaIfwmH3TocaX20H1Rz+Ryy9IlHZEkKHhQyCFTw/EH4QqeBh7pB1+B/7Wp/H/AGR0mzmcD/Q1l+8vyOjL1O08Z/RdBcjYeltwpSvyBraL1DRK43ZJvmURlq1FbcxXzMNou27ElZEWHZEG7k7+RFkaiLehTUleFt7lstFoVVdFAs9MvFtFRSXdWqKLp4tRa7ko628tS6k3pZJIpbSrQkv2cvwudK8+Pog227l8Xpkd7MqgtFbmW2d9zm9GkovK+zmnbkyesXZtpEFZxyzd116Czdl3ZPNF7MrKddf6eet9DziPRVMrozyvked5sxmk9OO7LGQW5OX9jCoS3Bc/UJAuYF2Fajiabbskzv8AbUv2kfmebD4m5dM16R16S/WQ+ZF4qgv1sfmedt5hYuzT0DxuHW9WInj8Mv1q+RwLWAbR3XxHDL3/AMCL4nhusvkcMZdjtPimHWyk/gRfFaP3ZHGDQbHY+tqfKnIT4vDlSfzOSh3Gx0/rfpS/EX1tLlSXzObddUPOuqG0dF8UqfciR+s6r2il8DAqkfvIfaR6lG32+s+f4D9trP3vwMaqR5N/Jku0j0k/gyo0+1VvvMTxFV838yhVF92XyJZ/3ZfgBGV7XatYzV2nb1NLm7fo2/ijLiM1k1G2uqbJRrr4f2nEUMLmyxVJXf4mbE4ClgsXSgnKefW7WiN1N34s/wCH+yDiqTq0et/7MzZNbal7050ndS+JL6Nv/TVF+/L8ytvuyJfRx/6eX8cvzOWHreXjrYn/AG1X+FjeyFiv9rVf7rG9kd8nOIiYyLOVbIQCMbaMVwuBkFxXC4AAgEyKBXATACIxAJkGSZFgAgAKaJogiaLBIYhlAAAAgWwAtgGIAAAAAAYgA8AThuVosh4jqjpYXdHXoeC25ysFByatY7WHoSt4o/M1Ibi2jTh2MVrmu76v4GvAUoxnKtKN8nhu+ZXSwk+c6a/mNlSlelGnTrU0lu8251/Hn/XD49rjYT6w/uznrY6n0ghFSw8lOMnqnlfocs8ufrvPAAAZUAAAMAAAGIYAMQwGAAAzr/R2VsVUXWH9zkHS4FLLxFLrFo3h6zl49KcT6QK06Eujsdq5x/pAvsab6SPTfHnijDPuP1NeDlbGQ+P5GHDS0ZohPJVU1yI1+u9KN9bEcvkYVxRqKvBN9Q+trb0vxJpvk2ODbGqfkYHxdraj+JF8Ynyor5hebpOL6CyO+xzXxmp+yj8yP1zV/ZR+ZDk6rh5CyHKfGa/KnAX1xiPuwC8nUcJdAyS5I5X1viekPkL62xT+4vgDk7HZuw8j6HG+tMV96PyF9ZYt++vkQ5V2nCXJBkmcT6xxb/WfgL27F/tn8hs5V2+zfO4stnZQkzie2Yp/rpCeLxP7eQ3DddxU5ySvFLyTJdld6nA9qxD/AF8/mLt6z/XT/qGzdeh7Jc7FWNgngq8esH+Rwu1qP9ZP+pkW5NPvy18yck7YYbE47k50cuqdyuO5hVy1pv1COtN+oo+FkoJZZAU9TXwt2x1P4/kZObNGAdsZS9f7Fno9O3du1mRWqad2vIUoXb1cU9XbmTVoqy+R0CsstrNILIbb+JW25RafdfkFTk0o67EIyUleKa9RqKlHXQllTAhljyt8SV7O2g5xTRLlsDaPmO/VCmrK+1hKUnqo/FhDcW2mroUpNPLGPqxtuTXuoblCmknZACt0C9irtnKbjGm35sbjO1k7BU27K70INpvPFXduYQi1J51fo7k5NJXS2AqlGo2prJfpb/knTqRqbNX9R5c9m9ugSpxk9YphHN42rSpPyZzFsdPjEFCFKz0uzmI55erFkPChkafhJmRCp4WR90lU8LIcgOtwJ3jWXo/zOm7HK4E+9WXkv7nV9TrPGSYZbvyHa7E+iCl724SV3ZDitQlawEJW0s9hbBz3Gl5kaFn0Iju7C1fIKjK1iqtttskWTbRCpHdte6rFhUqGXL1ZQrOU391NfNltB2/Eqp6VpwfvXSfmdK4T1bCOi1J6lUbqWs7RWrZNTlJ3UVbk73uc3fadvMi5Sp96+Zfd6jTvvHX1IVI5pRvPKlyXMFWKUJReVZXl8J59bs7kIrtG1fw7nE5v1M5sfoW5ZLl6EFuTf9jCoS0sGSpmdksvqE/D5kXVqueWDivVBE8s+i+YZZ9URvW+/FeiE3V/afgUSyy6r5Cyy+8vkQnnUXJ1WrdEQpZ5xvKpIC+0vvfgJqX3iGT9+XzFkX3pfMCeV9WPL5sr7OPWXzDs4eb+JUWZPP8AEMkecvxK+zh0H2dP7kfkUSy0+cl8x3or3ofMioRTXcjb0JJL7tvgAKVD70PgNVaK2l8kNeg1foVC7WnyzP8AlZJVo/dqf0sWvQd2UPtl+zqP4B20rfoZ282l/cqjUqO+ZKOtkhzTnFpvR+ZUWxq1JLu0b/zompV/2UF6z/4KqFqMMqlG3my3tY/fgviEJrE/cpL1k3/YyYmVaLSm6dn91M1ureN4zi1tdGTFvwepKsb41Yw4hTqSdozgtfgacZGlWWZNSlTV1ZnPVZUsNRqtJtQyO6vYopYuVSq1TTd07mOV8b1+q5PuS9C36P8A+2v+9L8yqppGa8i7gKy4SHnd/iYw9ay8dPG/7Gv/AAMm9l6CxCzYapHe8WRw7nVw8ZztfbQ72dbcpe9ATJ5WLKcq2rEWOAshjTSAieUMpNCAEsoNE0qAidgsNCsTLLCsNCsTLWiLQ0KmRJyIGVIBiKBFkSssiBIYAaAAAAuQLYAQAAxAAAAAAAB8/JJ2IEkdUW05vqzRCcvvP5mWBogXaWNMZyfvP5lsZS+8/mUQLol2xpZdy3dxkeQ0csvW4YCAypgIYANbiGADEguAxiQwGAhoBm3hEsvEqPndfgYi/h7y8Qw7/fRvD1nLx645PHdcOvU6r3OXxpXw56r44Rz8I7ya5uxtULLUwYVUVCLm4J23k9TSnhvv0vmjEaXS03INpEHLDffo/NEJVML+0p/NAScl1RCU11RF18Lyqw+BF1sOv1kfkQNzj95Czx6h29H73/xf+BdvS6yf8rIp549Qzr/tC7el0qP0gw9ojyp1f6GRUs68/kGfyl8iPbr9lV/pDt3+xqv5f5Aln8pfIef91lfbvlh6nzX+Q7af/l5/1R/yRVmd/dY1J/cZX2tX/wAv/wDNBnrfsY/+5/wQWZn938RZpfd/Ejmr/sqfxn/wKUq6V3Gil1cn/gCeaX3PxBSl0XzIQdeUcydG3ldkZvEQjeVShFejIq68+iC8+kSEViHFPtqVn0g/8hkr/to/+3/yBJ52uS+BW6bTzXXpYfZVn/1FvSCKFOarSh2rmrbtJAX03dMlT1U/QhTJ01dy9Cil+JluE0xdL+NFb3JUHavTfSS/MQeqkm0pIi41JOyaSe5LNanG27WiJKUktrvodD8FnGIsmt2PfWXyDRsgjmhfe5K8Vu7X6ilKN7aX5ISjbWTu+pVPMla0Wxyk0tbq/IV77STQsyvo0/IJoqkIytmk/S4VItJZcz8rk7Req3Hz3ArlOpGndU3dBSgppVHq2vkWt23ZBLK24pry6gSt3h28yGdNrdPoyb9AhOyerIO8nb3fzJ28gtbVhSS0HlRHtL+CLl+CFOtktnjZvldAYeNRtRp26nIR1+LSc8LFuLis2lzjp2Rzy9IshtYmQp8vUmZVCXMitiyWzKovdWa03A6XA39tVX7q/M68nZN7nF4Lriakb2vD+6OsoWfibfS50niJuWm25H8xKF9W3f1JRhqncq+JWshO4StyEkEJ6W0Q9gt5AtOQUP0IyVyau+RTWqU6du0qZW9ktWCUSStqQrO9OVt1pbyDtKLcc1VJ9JaP5BVilTlPNmT5osLYjQXdk+aMmJlKE80XtNv5WNdD9HO/kUyh2k5R1fefK/JG3Oepyk6sKdSFsktX6k4xaqOSfda2exVhadaDlSlCWSW0ujLruM4wteSVrmW9p50tNb9WtBJNSUsqb2uRi06nfurvd7MtlTSXd7r6oihLR3tex55/pJ+rPQrNkd9dHqefnpVmv3mZyP0ou8iyWy9CC8RZLZehzRVPYrj+lfoWy2Kl+l+AFqcUm5N+iVxpZleNOo11yMlhf9zD1OopyjUavbyN447HKdKcotdjVaf7rIww9SKsqNT4o7U5JauOr6BBRld2fkma4jk+zV9PsJK+12v8k1gsQ1m7FJdXJHTaTd1G782Du5Wb+HQcYOWsHX+7TXrIksDXf7NL1udNRDJfnYahpzfYK336fyY1gZ+9VS9If8nSy+YZS6NOf7A764lf0klgI/8AmJN+SX+DcoXu7XE8q3aXoNJpjXDoftqj+SJewUecqjX8RpTg+ZNLzTKaZPYKH3ZP1mySwWHW9O/q2aXYO7bxIKz+x4b9jEccHhV+pj8jRpYEtAmlDw2HW1KPyJQpUlNfZr5Fmm1tSStGSv8ALmUcFRUJVorRdrJ/iUYp+D1NNXSrV/8A2S/My4n3P4v7HOpGrBKLtnV46KzOxSpUlFxVOKT3sjj4a6hTe3fX5HYpPQ1ilYMZw2jKnWlBNStpqR4fSVGlGCVkkbKjbxc4+6oXa8yCjlndLQWQ2nV/Qz/hZHCf7VerJVf0FT+Fiwn+2XqzV/8AKT/0mJjYjk6ItCZJkWZqkIYjKkAAQIQxMKQhiACMiRBkFTIslIiZAIACjmWRKyyIEwADQBAAAwBgtgGIBgIAAAABAfP0MQzqicXYui2+dimOpbGLfJ/BAXJyWrkXU3Kce7U/AoVKb5S+RdSpVYbU52/hZdMVdFTXinfysWJkVCpZt05pLd2BM55etRIBMZlQABcBhcQEEgEADTGICiQyKGA7lmHeXEU5dJr8yoadmn0dy4+pfHtGc3i6vh2dFO8IvqjDxKN8PI9d8eeeuFRjCUqeeEZpcmrnShCg46UaafRRRzaXuvpKxvjLLsYjVWOMOUI/Ig0uUUvgdHD8PVWLlOo1rpbpZP8AuWPhdLnVm/kVdPPKpVjWkpd6PoTdZ2ej+R3VwnD85zY/qnDdZfMGnn6Mp3le7V9LljcjurheFXKXzH9WYb7svmRdODdhqd76tw37OXzGuG4b9n+JF04FmFj0H1fhl+qQ1gsL+xRNGnnoqxI9D7JhltQiP2ah+xj8hpdPO3DMei9nor9TH5D7Civ1UfkNGnncxGd5Rate56Xs6f7KHyH2UN8kfkNGnkqVLEQTSUWr31QVMPiKis4peiPXKEU/CvkNpLkvkXQ8xThUjTUcr08h5Jv3ZfI9Kt/CkizbkicR5GvJxptJ2ls0ZKS+1+B0OLq3EK1ubT/AwwX2qMjRDdepZSX2kl5MriWw0rNAZ6l09NfUcHaSfRpjn4hcgPVqCnCN1paxOMVFWSIUJrsIksye91bkbEpOy5EIK9245f7ileatFNLmyyyS1ASSSWiHmS6C35A0ugEG818tr/gTW3IStHRImtVsgIWyu62JJ3FJxWjkhXbXdaj5sCYepVGV27ycn5bDyOXur4sodRJ2aeqGpxa32I5H1ivRFc4Rpq8qtk/gBc5xXMrTb8KlJ+eiIwq4eO09fNMujUhJ2jNAQyzfPL5IlGlGLzZby6vcm7DRDbBxhXwi02ZxEd3iyvgpW5M4SM5EWU+XqSI0/wC5PmZVGehUi6a0KVuBt4O7Yx/wP+x2Fz01OPwj/fL+F/2O3a2vM3j4hJdXYcnpZXDcV+89bGhF35XC+mrsO8ndLQMv3vxIovFLWRGc8mzu+jIyqZVe1uUU92ymlRcZzd3du7fmVBOWaTzTlUafgg7JElDK3JQyuW7W5blUV0bFGEm9Xf4hdRVTp05Zs0Fbm+vW5VVvlhKNRpN7JaNehZiKtKNJrM5NvVQ1IQnGku0dNqTWkc17+ZWVlJpU3z1Rnr3cpxg3FPoy2m7xbta+tiKWeu03ZWubrM9ZqmHvCM03K2mjaszod3tWpWzKPXyK4U0qqS25okknUcnZNu+phv8AU46wvHveiJRWSTk9L8hqCilZgnrtmIpppxbXR8jz9RWxFT+Jnolaz7ttDz9b/c1f4n+ZnLxP1BLvFs9o+hUvEXTXdXoYFM9itfpV/C/zRZLVEGvtY+j/ALAX4X/c0/U6b0lZLXqcvDaYin/Ejryu6tktbG8fAlF3COaLuWqMoK7T+CI5mtEreb3NhSUt7OzEl0+I7SlvJ2W5FVGo9y8tfeAnqNJvcgqtR6KEUxOVT7qXqwbWXSHJ5bWSuUOdS6Vk35IkpyWskDabzS3swUG3srCVSD529SxXezTXkwIWj0YKC3JNPoDTt0AWVJDUY9CN7eKSBzjy1fkBJq49IwWZ2IJze2g1Du66sqI5m/D3fPmTppRkna76sLWZJO0gOFiP09b/APZL8zJXfg9TZil9vV//AGSMeIXg/iOdSNMHkoUJb3n8tkdik9EcZJypYeK+83+R1qT0NYpSnpjJ+dMjOtlqdmoJt2Sbdh1X/rF50mVVdK8HteUdSovqxkqM8yS7r5kcJ/t/iyeL0wVSzu8j1XoRwqth/iy3/wAk9TYiTEc3RETGxGQiJJkWZaIAAyEIYgpCGIBMjIkyLIKpESUiJlSAYgBFkSBNFgkMSGUIBiAAEx8gAAAAAVwuAAK4XA8CAAdEXUtzq4ONzk0fEjrYZ2SsahWuK7xtpQdrLYy0strvc1wk2rHSOVWTUexqRXOL1OBB6K534LNddUcFaSa8zl9WsUhiGcWyGIOYDAAAB3EMBgIYDGIZQBbQA5CFeyw7zYWlLrBfkU4uOalL0Hw6WbhuHf7iJ1Vmi15Hs/Hn/XmYK2n75tW6MrVpVPKRrtsZiu7g1ehF9Yxf4F1rFGB1w9NX9xfmy9Rae5G4aQWsNDYEQ+IxNeZFMPiIABiJWCwEfLUklpsJXGBFvyEkS0HmSAjr0FZ8h7vQbdkFQelrhu7v4Dtm8RPQptAms3kxN2Wwlmc9Xp0CV57jitj5ecUzmx/SxOtx6P8ArU+tNfmcpLvxMVF9iyH6ZEEs0lG9m+pYouFaCk02uaIqmou8RtdFlZd5kORUenwffwlNp2dl+RZPuRzNu3Mq4Zrgadui/I0TjeLTNEpbpW2Gov1FF3ja6uRcsryuYVO24WfNCU7EO15y6g7Tst7fEMspJq+X0BJy1l8ET1AhGMYrRC7JO7na/wCQlJZ2rN+g2s3iV+iKC91aG3UUrxWaUn/35Emkne15W2IQWbvy7z6LkBX351UnBqDW99S9UYR2ikPvW0STDvNWaVwBwi+SIyowktUS7OPO79WNp20dkE2z5JQSUKkt+etiShK93OVy2K0toO3mRdsWPi/Yql22cRbHoOIL/RVOZwIq6M5CVMse5CC1ZY13n6kEZLuplNtTRNd0ptqBp4U7cQh6P8jtybZxOHacQp/H8mdlpRvLM7I3PBYrpLqQmkneTVvNkfHrZvzZKnCKSVr25soefMlka03E1ZZpO75InFWvoUVJKpUyrS276BCU+1SqyWXS0USjKUors8r87aFTqq7jTp9q+eXRLyuNTxEo27GEF5u4VKUnT1rNSfuqK1ZXKNSt3qryw5U1z9SUKcszlJ56j0uWtqn0b/BBVUoJQTmv5UUtZm5dS2UlUX3k9wai9gsiuCtdFd3CvmVnpZprctpfpPiZsW2qVTI2pZXZo25T1pzxlHRtSq66rl5F0lorbWPLLiGMjbLiJabX1LIcYxy0dWLXnFE03HqFBaDv2cdFZHma/wBIcVh8PKpKNOeVbWtc2/Rzi8+M0K06lOMJU2lZPe5NK7Ck5feRwqy/1NX+JneUmnbqcKuv9TP1MZJfVa8RbUXdiVrxItkrxRkZ6lRzqW7NwitNefmRlpUj6MslCSvJu5CX6SHncgsoO1aDte0kdebzuzlkj01RyKWlSPqjtyWuqOmIp7OF7ZtvMfeirQqpro7MnlXQWU0aEXPaThle9tAzRWiyr1dwy26P4EklzQEZXkuv4DcLxRLTloJPR6+YEVG22hJfvajTsk+o+6t7vyQEHTiyPZK5Zq34fxC7s1bK/MqIdm76N/AfZ9czJuN1rK/xF2cVon8gEqKvdligltYgo22k7k4OSWtmAmragrW3Hdc0R0towptRb6gvFcV7bkluQcTE/wC4q/xsyYhaw/i/sa8V/uKv8bMmI0yfxGKkW0pNU4u18net5czrUGqkYyhqmc/h2lVLyNMcJSzNwlUpp7xhOyLilW3VXGVHF3jShlb82UVaieKhTtZ3i/U104QpU8lOOWJTLDRqVIVc8oyjbRWs7GkaMQlPCyjbLeO3TQrwn+313uwlVr1XKm6EFGz7+f8A4JYaLjRcZaNSZfxP1JiJW87CZzbRZEkyLMqQhsTaIqLAGxOSMqBA5CciAELMJyIpsjITkRbAjLciSZEyAQAAxpkRlEswZiIFEswZiIrgSuPNoQBMCdxXEICVxBZhZhBcQ8oWA8GMQ7nVVtJ2kdLDyehy6e6OjhpGojp0tjVB6GSk7pWNlKlUktIS+R0jnktpO0jiVVbEVF+8zv0sNXzpdk/mji8QpOhxCtTlumcvr41iqAQzg2AAAGAguAxiGADEhgMYgAYxAWD1PBnfhVLyuvxNTV2YeASzcOt0m0b3uezHx57683XjlxFdedzT7q9CrGK2PrLqi6P6OPoZV2eHa4an6SX4mnmY+GP7BeUpL8jWyVuJKXkO5BLbcbfREXQFfyH8CLAHJ320C4xZui+YU03zQxJS8gu1ughgCGAgewxXALCsFgb6tAO4m1e19WCabtcFFavmArJSvzGmD1GkuYHF49H7em+sH+Zx9pR9Tu8eV5UX5NHFkrNeoqLZrbyY6SjHKoSclHS73J26jjFJ6IghWXeZCxdWXeKrEHoOE64GBsavyOfwq8sFFX2f92bXe+jaNgWVStZJsUoRlyQd/mo2E5SWmW+tugVGyTyuV+iQ5uMF3nd9BbaSktXbuoFJJNxWZ/8AfMKkqnhfJ8uZKblJNJ5V1ILO9e4vxG5T6Jrm0EFNLLpdA5qMssU31aI3dWLUXpezaJxioxsgFGGreupOMbaJBfzGiB2E3bWwXQcghXvbQdm+gWGAstgtbmMAKMar4Sp6HAij0WJV8NUXkefSsShxWrLGtWRiu8/QssQRa0Krav1L2iq3eYFuC0x1L1/szs9m73lK/Q42GVsXSf7yO1Oc4u0YuXmagJ2gryllRX21LK5ZnZc9iDo1KrvVk7eQVaDnZZe6tkVUHWqvNKTUY7K/L/JCFOdeLUnLJ57sksPLMk1LJDRX/MvtPZRaBIdOEKUFGKskKSdSaUXZcyahKW+iJ5Wo2igWq5yVGNoq7M9nN5p+LoX9nN3cra9A7F+QamoqtZaCmrrexf2VuaIypXTWeKIvKM8Got93VFeIilKemjpuy9dDXTpRgmpVc3lc53HK3slCnVpNSzSyNeVmzptx/XDnhKkN3H5lXY1U/Df0ZnxHHsOsW6FahUUrpZovTUMdi6VDDSq03NyTslJBrdV8RUlSlCSs7bM3/QKpUy4uFNr3XqjzdDFVcROfayuzvfQKvGljMTGXOny9TNV7WPbuazZEvJHHxH+4kdaWNil3U/iv+TlVWpVXJamaiu2qLZeFFb3XqWS2RgVz8LKanip/H8i6o1GDctEjDUxUZShbRRe7M5ZTH1qY2+NcPHH1R3JdXa3qeXeJlVeWnFvzLMlZ6zlL5mP7yOk+dekbj1XzI6dV8zzM6lRO0ZfNkHjJQi8zu/If/sT/ABf516pa7NP4hr0v6HkocSnFpqTR08BxqnJ5MRquUtjrh9sb0xl87HaadvCOHPpYz+1UXFOMW11v/wAi9qpL9XNP1X+TruOW2ha6L5k1GxlWNilpB/NC9uttST/m/wCCrtrYWb32Mnt8v2Uf6v8Agi8fV+5TXzJs23JIMqOe8dW//r+T/wAieNr/AH4r0Q2Oio3HbTY5nttf9r8or/BF4uu/10vkv8DY6e0vCKUVyRy3iKr/AF0/mRdSb3q1P6mNo6jjJDUZc9Echzb3lJ/Ei7Pl+I2DF6Ymqv33/YyYh6Q/iL2uisZsS7Rj/EjFWNmCeWafkdCDObg9Yp8joQGKVcnqJaCHzNspJd2T8hUnam3bdnG47WqKTpLGOjBpNxUb/wDd/wCxRwPEWxMqUcRVqU8jdqiasSq7+e4mymE8yuTTsZ20bbE2K7fIWvQxVFxMeWQskmRUbkWyfZ9WJwj1M6VBsTkSaj1E8iIqLkRuTbiRzLoQK7I6knIi5kBZkcrHmE5APKGUjnFnHQsUF1JKMepR2gnULuDTaAdwy52HaMvKJppvAi3Ez57hnHKGl7lGxJRjZO5lzD7TQcoaaW4IjnimUOoRcicjTQ6onUM+YLjkulzqCdRlVwJyNPFjIjOwnDc6WElFWbjdnMhudHCvY1EdijXmlZaLyNUK1SXvswUdjXT2OsYyjTTnPMu+/mcriStjpvqkzpQdmjn8VVsXF9YmPp4YsoAB5nQwEMAAAAYAABcaYhhTGIAHcZG+op1IxV3JAek+jkr4SrHe07/gdS2p5vgHEsPQhXVSaV7PU7MeK4Jxb7eNkr3uevC9PPlO3N4grcTl5xHR1ow9CrHYzD1sfGpTqxatYuw+tCNijq8Lf2cl+/8A2NslvqYOFvSa80/zN8lqZrWKKemrGpLkyNktLjRGzuDBA3pqBFySkkyV0RWupLQBgAwiNn0B+aG7jsBCV3pbQNUSa5WIqLQUD+Ar62SHq+QC5jumK0ug1F9AG0LXkOzDRbyXzCOdxuN6dF/vNfgcOpG0fid/izjOjTs07T6+TOLVj9nLyVwytsOwPaPoMgjVWpXYumroWXkUdTg7/wBO431uzbKF3tf12OTh89LZ29DQq1X77KbbsmVWSzerFKm5aPReRjVWo/eH2k/vA21Km9czVuiJpRSsmrGLPL7zGpy+8/mDbardUJ3btdWMmeXV/MLvqwbasqXhdvgSv5/gZPiANtd11C8eqMggba80eq+YZ49V8zIGoGvtI9ULtYdTIAGrtoLmHtEEZBaAX18RGdKUYu11u1/ychI3trqiuahNatLoQZox73wJpC0VRK99GOGiIolpYhl7zJ1LWi/Mimu1mteQE6cJZ1JRukzd7VU2svkZYzSSSTJqa6MbRo9pqdF8g9oqdSjP+6wz+Rdi/t6nUO2qdSnP+7+IZ3938Si3tZ/efzDtZ/efzKs7+6vmGeXSI2izPPqRvLmyOeX7os0usRsT16i+JBza99fIto0qlZZnO0ettwIWOdx+P/4xP7tRf3RbxHimEwFaFOdaTbdm0tjJxLGYbF8Lq9jiFUaadtnuN6WRwKdBz7Wo8lk14t9uRTipUasOym3Jt3tElQo18dKTjeNNcyawfY1OzjpJ++zhl9fx3mDPSpUqUbqlGF3zd2zTga9PAVnWw8IqTVmncbwija7vJaMsp4SL1Od+i8Y6tLjlGUU6lH1a5G6NbD4iN6VSL9DlU8JRjQWZWb3OfNSwlaSUrLkyz62s3Cfj0c2ouMXJXb08yT6mThlZYylLLCEasPFZfialSra5rHWXbFmmfGxnUpKEOe5mocOlNpS+RvlanpLxC7dR20PP9NWu/wA5ZF1LBwoQ0CrZ03ZaoyzxUpaJ6Ee203ObWq5mJq5Zt+djNOaq96L25Cx9VZpHOjWlDZlmO2rdNkqkbafmKdRq2XRmFVXGV+RLtrm5izt2MDj6lGolmbi9GrnfjJSimnp6niqdW0r3PQcDeHxueGLklkV03Kx1wt3py+knrq3X3vxE5wW84/MbwPCI71KXzuR7HgsfepP4HbTgTr0VvVpr1kiDxeFX6+kv5kW5uDx2yfCP/ALFcJjtH5RKKXjsIv18Pgxe34X9rf0i3/Y0PiHDo7Qlb+Ej9aYLlQk/UCn26g9u0fpTl/gPbYcqNd/+my58Ww/LDP8AAHxemvDh/wAgKPa29sNXf8qX9w9pq8sHWfq4r+5d9bvlQihfW1XlTivix0Ku3xL2wb+NRBnxr2wcV61H/gt+s8RLkkJ47ES3tb0CKZPH86NGPrKT/sUVMPjarjndGMU72ima/aKz3t8h9vV+8kSza7RwkKsZRg1y3W1zpwzKykrHN9pkt6yXxRGWMVu9iV/WWTRe3ZatYOZg4bX7enNqp2izWve4uJcUhgabjBdpWeyXL1NTtlzvpJhMTU4hh6+HpuShDXpzMvAaqlxP7SOVZJJ2RowmMxGNweIq15tzi3GMbdUivh2HdPFJwUpSytWRzyykump471LL7jvHkXwaV29TNg1emlz5o0tNcgpua+6J1HySQpRa3IMlobmyLm+omQZi1rQcvMi5AyDMWtByE5CYjO10HJizMGIm1DZFsBEBcVxiAVwAQAIYgAAEAAAAACDkAAAAAAAAO4gA8WhiGellJPU34R3OcX0pSWzsWD0FC9jXTUtrHAp1J/fkvRs0wnJ+/L5s6SsZO4oS00MXGY5alJ9UZ4v4ka7vlZnO7iY+oIBIZ53QDENAAAAUDEMAGIAGRnNQi2xyairtnF4jxDtG6dPRLmWTaLMZxF3cKb+Jhliaj3kZXK7dxZjtMdM7aliJ9Q9ontmaXQzZhXNI1LETW0mdLh/Ha+E7reaPmcS5JMD6TwHjFHEwm012mnd9Gdp42H3H8z5HhsVPD1YzhJproe94NjljsBGrtJaO7Nes3rx3vbIN3yfiDxkfufic/PFbyj8xOtSW9Wmv5kNJuui8avui9u/dRzXicOt69Jfzoi8bhFviaP8AWgbrqLG291B7d0ijlfWOCW+Ko/1IX1ngV/1NP4A3XV9ul5B7bPyOV9a4L9vf0i3/AGD61wn35v0py/wB1PbKnX8A9sqdfwOYuK4VvRVn6Upf4B8UocqOIf8A6TA6LxNRvxP5B7RP7zOeuJQe2FxL/wDT/wCRfWL5YPEP4Jf3IOj28+rDtpvmzn/WFTlgK/xcf8h7biXtw+p8ZoK39rPqxOcnzZj9pxj8PD38an/AKtxF7YCK9aj/AMAa3KT3/MWZ9DNm4q9sHRXrOT/sK3Fn/wBPQX9QF1TvK1kvMy14Zac/RknR4u/coL+R/wCSupheKzi4ynRjdW0pf8kDi06dN/ukrldPB4qMacJZZKKs5XsX+yVr+JE7VW3oyUHazcXcnDBVm9VoXRwVV/8A0ydiEav7rJqp+6yyOAqN+JL5li4bPnVXyL2ipTf3fxHnf3V8y5cOf7b5RH9XLnWl8i9inPL7sfmPO/3S32Gkt6z+aD2bDR8Vf5zQ7FWeXWAZ5X8UfkW9lglvXj/7iFbh0d69P41B2IZ399fIXaP7/wCBZ2nDUv0tN/zXF7Rwxe/D8QIdp+/+Qu0X32We2cNWzj/Sw9uwC2s/SAFWeP35fMM8fvS+ZcuIYPlF/wBAvrPCranP+lEVVnj+8F191st+taC2pT+SE+LU+VGXzQFdv3H8h5X+zl8gfGOlD/5f8EHxma/UR/q/4HQlkn+yl8g7Op+yl8iuXGa3u0YL1bKZcXxb92mv5SdL2vqUarWlOXyK4YfEteBr1RS+JYt+9BfyIX1hjP2qX8qJ0arRUwmJcVljd3LaeDrJeHfqzD7djH+vfwSH7ZieeIkviTcNV0lhKvRfMmsHU6xRyfa6i3xjX/qEJcQt4sev/dLuGq7fsc/vx+Qexy51F8jz8uJ0vex8P/dKpcTwvPGJ/wAzHKHGvTex9av4B7LBb1Tyr4ngnviL+ibIviuBi/0kn/Iy8ovGvV+z0FvX/wDkhdlhVvXX9aPLLjOCXOo/SDG+N4NbRqv+T/knKHCvUOOCW9WP9Qm8DHepH5nl3x7Cr9TW+S/yb8FV9ppe01MHiFRXhgo3lU9EuXmallS42eu9To4apBTgk4vZnC+kn0jhw+k6GHadWSsrcvMPpBxv6vw67jhVnH7Ok+Xm7Hg3Kpi8T2tdynmfed9zfUZ7rscFwkuKdrXxdSpGKleM1G95EMJ2cuLywEITk1UcHNy5K93b4FPC+KVuGznRhCMqc33Yzb0ZPgteL4/i69RWlOEmrbJt6mMq3jjdvTQ7OnHs6cFGCehk4hCMqV4K0lrcp+sU6zpwpylbdonVrKSsvxR4rHqYpVHNKT0TVpeQ6VWUEr7PmVVYTg3Ugrx5oeGtUw9SzvFO6T3QZb3iM1H0MuOWeDl+7clQ72Fk3o9jPi6yWHa5qFiT1E+C42eGxkXGVsyyv0PTvEV1d5/PZHh6Ty1U76q35HRTqSxVJZ52lJe8ztM9dM3Dk6ksQ51HdvcbqpIz1bRk2nczSqy11OV7rtI1SrWZTVxeVPUzzqOxjryZNKMRUVRtmJys7FjmVSacjpJpzyqMpXEpWCasQepthdGaUfM1YOu4VU34XoznothKwJ268sbTi2sk38iPt8OVKXzMkuTImeVa/nG329fsn/UL6wfKmvmYwLypwjZ9YT5U4/Ei+IVb+CCMoDlThGr6wr/u/IPb8R95L4IygOVOMavbsS/1v4ITxmIf66RnAbOMXvFYh/rp/Mi69Z71Zv8AmKrgN04xY6s378vmRzN7yfzI3uFy7pxiRCaWUkrtqMU23okjbT4TUqrWrBP7v/JrGZZeM5XHH1bwzGTwmBdKGjnK91vYpxHEaVJtR70/ee5fh+GY2eMhCUYUaMdXNSz3+B3KfA+HRw/ZKjq9e096/qeqXjNPLdWuXg6HEquBjWw7w8oVe8k3Zr5nV4NgcdRqOVaajNreFnG3wMNXBYzhqvRqylQWzT29USpcSxEEnJxl52t+Rjjjbv8AVm428WxvD8NiYwq1JRxUGpPKrKW25dieMUcPHD1KfaYqOIla0V4PUxLjCUlKpSvJc9JfmbaPHqMkoycLLlOFi2Q26LS17rcWVum29I2JUuL0ZrZP+CSZfHG4We88v8SsZuK7Y5U5L3WVtWOouyqeCpF+juRlh79GYuC8nLcbkXA6E6DXufIqlTXPQzcGuTDKJBo2TodGVSoyWyucri1KzNCsXSg1uiFjLSpoCbQrEFYE2iNgIiJNCsAhErBYCNgsSsFgIWCxKwWAjYSLMrZGwEbBYlYko3ArsFi9UrkuxXU1xqbZgNDpR6kXSXUcabeFAAO4ZZCVmVFtKrkfhT9Qi+FWS/Vtl8K1ZbUG/iKlxGcPDRpP1iaqfGsTHalRX8hvUc7tXGtiXth/xLM9aX6WjkXJ3Lo8exq2jRX8iIVeL4rGLsa+TJvpGxLrRN7JAJaDODoYAADGRuMKYCuMAAAA5vGMS6dNU4uzZwXI38bm/bFG+iRzbnbGdMWpZhXIhc2iVwIjTCJJkld7EFqdDh9KMvEiW6jUm2VU6l/C2e0+jeE4f9WKWOq087d8snqjmUoU4O9kSxdSFKiqqjdJ2aRzx+vemsvn109P7PwBbyoP/v0Gqf0fXOj8v+Dxn1hDlTkH1gv2T+Z15Rz417VPgEduz/p/4JLEcDjsov0ieI+sbbUn8x/WbW1H8Ryhwr3HtvBVtH/4sPrHg62pt/ys8R9Zz/ZR+YfWdT9nH5k5Lwr3H1pwtbUJP+UkuL8PW2Gf9KPC/WlblCA/rXELaMPkTmvCvcfXOBW2Fl8kC43hV4cI/kjw/wBa4n9z5CfE8U/eivgTmfzr3X15Sf8A0t/kH15HlhV8zwv1li/2i+QvrLGftvwQ5r/Ovd/Xr5YZf1A+OVeWGj/UeE+scZ+3kRePxj/6mfzJzX+de8+usQ9qMPmxfXGK/ZU18zwftmK54mp8weKxL3r1P6hzP517qXGcWvdpr4MplxvGf/1/0nie3rPerUf8xFzm/wBZP5jmv8ntZcbxv3oL4FUuNY39tFfBHjm5fel8yNvN/Mcz+T1z4vi3vi2vRog+KYh74yX9R5KVNSet/mSUUTmfyeofE6v/AJ1/1kXxGXPGy/8AcZ5rKugZV0HOr/J6N8St/wBa/wD3GJ8VSX+8k/52eeSXQY50/lHdlxSm98S38WQfEqD3qt/M4wE51f5R13xKhybfwD6zorq/gckBzq/zjrfW1P7svkL63j+zmzlDJyP5x1FxhJfoZv4of1x0oP5nKC45L/OOquMtf9P/APIPrupyw8PjI5dwuTkv846n15X5Uaa+LE+OYvlCkvgzmXC5NrwjpfXmN5dkv5P+SL41jn79NekDn3AbOEbZcVx0v19vSKIviWNe+Il8kZAJteEaXjsY/wDqan4EfasS98TV/rZQMbOMWOvXe+Irf1sg51JLWrU/rYhXG14wlF3705y/ik2PLHoADa8YeWPRDtFckICbNHp0C4rhcbNHcdyNwuNmkrhcjcLl2aW0a1HD1FVxFN1YR1yJ2ub8f9NsRXoZMHRVC2l73ORVp1K1OUacMz9TG8BioRvOnlju3daa2O/zuo831m8mnFYmvxPEuvVlnqS8T5L0LKdONOKS1tzZGjBUaeVO/mTMZ578dMMNKMZGSiqsN4u7Rr4BB1+J1akE8ih3n0vyKprNTkvI6nC62DwvDqdOk8tSolKpN9Scul49nKGIwlfSnnjP961jXTozqd6ccq+YU8RRrVJKco1Mmz5FlTEpK0NF0OTaupTjGL7xyYTdPEyhFu0nc3VKkpJmOEbTlN+JqyIljTTqWglfRO7MOJnng31Y3UfZuK3ehDLnrRgto6sSMqIyvOT2Z0cPVu6c+cWYMTlo1IJb8zoYOmppJbS2LTFoWK3zxKKlWMttB4qjeTUNktTPh8POc+dlu2RtctUZ8UtNDXWtHRHPxEmxCsz3saKLoUoqVWl2snok3oimlHNJ3J1Eo1IK+q1NsxZjKdOpT7SlTVKS3inoc/Y6dSa7P10MNWm4u/IY1M4qJK90RJReppzjbG8ooGrEFPLKLW1id01dHN1lIBAGgACAaGRGEO4CAodwEMABsQNlRt4bGEakq1S2WCtG/Ns3QrOdSSp92XUx5YwwFGOjnN53/wB+hdQhLs3NyaPf8seOLw/W8snQo1nGaV87XmbYYyouXwORTjKCco6p/M0UqjevM66lcfHVfEIU6MqlSySWp5LiHGvasV9lRjHW3db2NPHMXGFF0E7vmS+j/D6b4dLEzgnUqStFvkjjnreo64eds9NVZvdlvZ1o+6pG6FDLNmjstNjm6OP2soPvRlFlsMdOOkasl5Nm2ph4vdGOrhYt7AWx4lVW7i/gaaXG6sLazj6SucmeFa2uit06kdmycqcY9NS+kU1vUT/iia4cejPxQhL0keNTqLdXGqluTQ5HF7aPE8LPxQcfgTVfDT8FZL1Z4mOIknpNr4l0MZUXvX9Sbl9NPZZM3hmpEJUn91HlqfEZwe3ydjXS4zNfrJx9dTNkq9u1Kj+6yt0VyMlLjb5ypy9dDTDitOXjpfGLuZ/nF5UuxZF0mi9YzBz3bj6osSoVPBWV/Uz/ADXkwuD6EXE6Lw75NMrdCX3U/QzcKvJisNJGmVG28JIr7NGeNi7V2Q8qJdm+TFlkigyoWRD1GmXpCisruQyXZaRT1ZrpEcg8tiQmArAMRQmJjAg8CDYAdGgNMQBEszXMWef3mhCYNG6k/vy+ZLCVJ+2QvNtN7NlbHQdsRTf7xF07yZIgiRzDAQwAYgAYCuMBgIAPNcXzxx01LXoYbnV+kMUsRTa3sck74+Od9DHFOTtFOT6JXEzo4SlJUbweW+rZbdLJtz9nZqz6MaNlWPaNqpZtbS5lE6MokmRcasoUsx0KC7NWMeFlOPuKS9bGl4mEP0kJw87XRzz3XXHUdCHeROUFUwtWO7tc5vtkZxtSklfncKFWvGq4xfaJrkc5hW+UURdyQSjKnJxmrSW6EdESQCAhpIExAFSuAhkDAQBUgIjCgdxAAx3IjIGAhgAAAAIYkAxiAKY7iFcgkMiMBgIYUwEADAAAAACKYCABhcQAMBDIALgICQgDkAXGRGAwEADAQAMBAA7hcjcuwaoSxMI4rN2T0eV2A0cJrqhiZSaT7jsmdSviMBisLGlUwzpVLLNOGqlzLa/AMN7Oq+CpqqkruLk7/CzOVPDy3hUyr7sle39ztjnMZrJ588bldxrhwTB4uX+lx6jL9nUa/PT8jfQ+imHypYipXjPm004/DQ4KlUjJwnBSa5xf+TZh+I4rCr7OvUpx6Svl/HQ7THG9uVzy8dLE/RTCKKVDGuEuedp/hoeKjN4PiMI5lKOkJdOh66HHlVfZ4rBUa6fNwtf+xjr8P4PjZ1K8MLOg8ukIzsroZYyQxzy33WZxlSWVU1dPdSRbCUlG8i2rRhDad15mSrUstDyvXtbKpZFEpqMXJlWdtkqkHNRiluZqWq6F5tt7LVjpaRnUXWyZbUouEFRhdzqOzI9lOo50aatCKtGXn1Iy51efaVXK97Ha4PJ+yzqPW2kTFR4VUU3nnT1W17M0rDYjDYXJF3im2mti2zxMfe03VcaqVSNsz6l1SXZpxjojlVHXqVEpW33udGq9ETTqz1JuT3KJK5bPcgyorSaZKFNOUpPVvrsgYnKajaDSKFV1qKMXe24pRvGw6cMvm3zJWCMzoXY6WDqV6ip0o5pvpyNmFw1TFVuzpL1k9kem4fgqWDhlpq8n4pvdl7c8tR5jGcOr8OpRdXvQlbvLkylNON07nsuJvDQ4bUjio54zVow5tnkfZrJ9n8nyFhhkqEDurp6MDLqAAAABAAwAAAYgKhjpwdSpGEd5NIiaMBDNWc+UF+LN4TeUjOd1LXQrQjK8nbRJK3kRpZqkWm+5FbdRuMIxV3JN9ApwqQptNqzPpSPnWtEaknT0jZLRF1HLTpSnLaKuymg1l2e2pXxeuqGAVNPvTZb1Gfa4XEJ9vibLVylY9vhcMsNhKVBe5FJ+vM8h9HcK8Zxik5awpfaS+G342Pby1kzzT/XdjlT77HlL5x1IWMqoqR0M0oo21I6GWcbGbWoocUVuncvaFlM7VmdG62K3h10N6iJwG1cyeHKXRa6o6sqZVKkBznGS5kbyXI6EqemxVKkuhBk7TqiUarWzsyx0SDpAWRxdVbTb9dS2HEJrxRi0Y3TaI5ZIGnXpcVcdnUj6M10uNTt/uE/KaPOXkt0NTaBp62nxiUt4Qn/Cy6PE8PJfaU5R9Vc8aqli2OKqx8NRpDaaexjWwdTw1Ip+ehZ2MJruTv6anj44+ot1GRfDiKWtmn+6xqD0zw76p/gQdGa9y/ocWlxiUdq8l5S1NlPjE3zpzXloZ4xe2trLvp6kLJ6p3HDisH4qbXo7k1jMLU3aT81YnE2rysTTNKVGfhkvgwdHpL5k1V2zXaFcvdGXkyLpte6TsVXAlkFkJseAABHdTAQEDIsYgEEXlqRfRhci/Egr0EXdJkyuHhj6EzmhgAAMBDABiGAAAAcnj9G9OFVcnZs4J7DEUY4ihKnJXujylajOlOUZRas7HXC9MVUtZI6uHSlTyNXOdQg3NHQV4pZXZoZt4B4etSnGTgnBO7Q6kVLyJrGXjlqQ73Uhe5z7dOih3dC1O+j1RWhp2CFVwcJK8Y2vzRdgsI3pG/e1sOFV2a5F3D8TQppzlN35Iu7o4xz5XVSWa6d9Uxl+PnTq4ntKStmWq8ygjRgIYDAQBTGIEFMdxLYCBgK4XCmMQAMLiAgdwEMKYCGAAgEmEMYgAYCGFMBAQSAQASC5EAqVwuIQErhcQgJXC4gAYCAgkAguAwuIAGD7tGVaWlOLyt+YmdPguIwkI1cPjIxcKnOe1uhYmVsnTlxnGcc0ZJo0YLC1Mdio0Kel9ZS6IhiMFgcXXmsHUnRpX0i+ZZDt+FrtMPiYZkrNbqSN8I5f16WcUwP1diY0u07TNHNqrW1Mly7F4uvjFRq14KLy5VaLWhQYs1XTG7mzC4gI0dxXAAC46alOoowi5PokRN/BK8KONSqWtLZspXU4bxGpgmldunzXQ6GMwFLH01icLJRm9WltL/kOIcPp16PtGFVpJd6K5+ZzcFjZ4KqlK7p80a/5XL3uMeIp0KNWWepWjKO/dWum1izBQo4uMoRquXWCbj80eirYfB8RpxqytqrZkr/M5uK+i8a9KUcLiZ069NZoxfeUl5PoerGzXTy5S77czimCw+FwOej9lUUlbLLVlT4hFRoRjCEWqdpNy1b6nQofQ2piKEK3t7amr+A899JeFy4RxGGHdV1c1JSzNW5v/AqR3cJg58Rw9WtCtCKpu2+kvQyYnCTo2eZST5o0fRzguHxHB4YytiqkHnlFQjKybT6C426eDhaDlrye5xzx147YZ39YacG5pWN0aXfUY6vmzm4LE9vFytZp2v1O5g0uynUataOhwz6dN7Z8qjKU/el3Y+S5s5lTHz7aFOjZQUkm+pqxNfNhpTTtq0vQ4sG4zTvzuMcd91Lk146tVhiJThUfdlY0YXjEp92qkpJeJc/Uy4yOerOcHpUWZRfzMUJZWnY3xljPKx26lSE12tKKa2supOnN1Kd5Jp+Zy8DVar9h7tR3j6nTd4R10M2adcbuKqjSZU5BUleRBsaXYuNESSAsRowmDqYuplhpFeKT2RHBYaWJqWWkF4pdDvU1CjTVKlHLFBnLLSeHo0sNSVOirLm+bNUJwpxcpPRasyRlzbslq2cvHY94mXY0Xakt39404+jH4mWMxDm33FpFGdImoZUkGUiqqtKFZd7SXJoxVKc6Uss16PqdBoUoRqxyS+HkTTeOWnNuBKrSlRqZZfB9SJHWAAAAAAAB8hDKEzpYOKhg9ryqSv8AA5p0lpKFOOlkkej/APHm8tvP97qaWYi9OMUnq3sWd6UYRtq/wKHByqqLld8rmmMpKfeVtLJo9seKteGSUddDz/G8QqlZpO9tDu4ioqOFc/Kx5NRlicWoQ1lOVkY+t1NNYTfb1n0QwnY8PqYmS71Z2X8K/wCTtvchhqUaGHp0YK0acVFFjOTohNFWxcyqejMqhN6GOo9TXLYx1nqZyaiNxpXRTcuhscm04xHlHBFhUUOJXKJpaIOJFZnArlA1uBW4jYySp+RBwNbiVuPkTaszgQcF0NTgQcNS7RldJEXSNTgRyjYyOmR7M1yiRyDYyZWha3NTgQdMoozDUybpkXTsA415x2nJfEuWNqrmn6mVwYsrQR0IcQcd4/JmqlxW21SUfU4uZhnA9JT4tP78JepphxRNd6D+B5POuROFWcX3ZNejA9fHH4ee7cX5osjUoz8M4fM8jHF1VvK/qiyGO+9H4pjQ4gXACtAAAAEAMBEWSIyIrvUJJ0ab6xRYZ8E74Wm/I0GEMAAAGIYAADAAAANUKNF4PMpWry95rMo/Ax4nhNTFRtVxjkuX2SSNmFdHI+1nl15myHZT/RVYTfS5uOVvby9X6P4mh36U41V0tZmOUKlJ5a1OUH5o9dXdWEs3LmiN4VItSjGUXyauRZnp5GSW4LY72J4Thq18j7CflqvkcjF8MxuDTlKHa0/vw1GnSZyqQbKo1FJDvcab2szW5lahBJtPW+wmrvVXJTyt3jGyCkMQBTGICKYAADGRGFMBAQMBABIBDCmAgIGMiMKYCuFwGCECeoDGIAGAhkDAQAMYgCncBAAwAAGIAAYCABgAEAAAAwEMABq4AIVo7WnSUYyo0nJLdx1K6lag9XhqHxzf5MFSbVRogndOV9T2zGafKyyy5V28dxD27B04ZHF0pLW+mz2MSKMHJulOP7xeef6zWT3/AAtuHYAAOTsBDEAMi21qnZokVyZUeo4FxZyhGFV6rS/U2cV4dGpD2rDbe9Fcjz3BYqcZJ9T0GBx0sLV7CtrF7N80dePThb25uBx08HW1u6T8UTu9tUy0sRgZRqW1SfTnEwcX4YsrxOFV4PeK5HNwHEanD6/Wm/FEzLca1ZMo9HwzidBUJwq4mGHlGpL7Oas0r6HivpZWnj+PTqRk5UYxUIVLaWW/43PScUwOG4zhO1otRqW7s07P0Z5mlwDilXSc6dOMNs09ztPpL64XDVd76PTo0OASrxclU7RwipPZaa25XOBx6vPF4vso6y6G2EHgKdPDVKilUk802nocmOIdDE1cXKOZzcoU/wDJLd1ZNJYR27KjonGV5er0R6nEVYQw3Z043vZI8ZTnKj3r9+UszPV0u/QVW11KN0cfpG8XHqzSXZTlu20lyMc6U6ctY6cnyLeIUpQbmnrtoZaFSce7mbi903oaxnSX1ZVnJxpvnGNiErTvJeLmiLlfcipW2NMnGpKlUhVjvCSkdh4qGJp54PflzRxtx079pli7N6XJZtqZab7sDPhpyp10papnRnRg4Z46Izprkzouw1GeIrRpw3e76IhTpSq9o4Wy01ds7nDcJ7NhVKWtSort/wBiaLkupU4YekqdNWS/EklzCW5yuJY5u9Ci7L3mhpgY/Huo3Qou0Ob6kMNC/LYx0YOUrI61Gn2cFFJuT5LdiqMlyM7Q8TSOxguB18TDPiJPDx5K3eZ18JwzB4JfZUk585z1l8yzFNvFOcOqFmg9pK576bj92PyKKuGw1aL7bD0p36xReKcnh5xhVhlntya5FFDhmMxNd0sPTU7K+bMkrfE9Fj/o7Tbm8FUdOa1UJaxZwXKrQm6OJjOjJ6Xvb5Mkxm+2udk6aPqB0/8AdcSwdF/dzZn8iM8DwahpW4xKT/coMpoUI0I6avdze7HOdCp3Zyi4ve6Ousf8Y55f6JL6PQX+8xs35QSK3PgXu1sf8YxOZicH2dSToyzw3sZUnKWWMXKXRK7H/wA/4u8v9dly4U/DisTH+Kkn/crfsb8GPX89Nr/JlocK4hiGuzwdZrrlaNv/AIcxtu9SyfxySHGf4TK/6roKMq0IqSks28djdiJdlWzQd/Urw3C6mGqRc6lGKW/2qLKlBXbeIot8u+jr8pxY+l5LKTcLVJq8nuak3UyXjl1uYs2ydSk0uk0bqFWjZJ1qe++ZHeWOGW2H6RV8lOFGLtpqZ/oxh+14j2jWlJZviZ+NTdTGSlq49Udj6NU1Twkp85s4fS7ydcJqPSRdyZTBlqZAMpqFzKKm4FcmYsQbJMxYkmU6XFnT1NdPYwp98209jhXWLok0QgWIQJkGiyWwgK2iDRa0RaMipog43LGhWIqpxIuJcJgZ8pFxL2hZS7GdxIuBpcSDgNjO4kcr6GhwE4suxmcSLiaXAhlAzuJFwTNDgRcbFGZ0yLpmhxI2CMzhZiytGmxFxRRneZcgztF7gQcAOcAr3AqmAgAYhiARGRJkZbEV2OHO+Dh5XNZg4W74drozejNQwACAGIYAMAAYAjp8LwUZLt6tre6n+YTxZhuH0lRj2sbyerNscDhVFNUYrzsWumsuZSVhxnG2nI251W8FSyZczSMdThGROVKs/Ro6V4v1GpWIjzeITXdmv5lsU0q9SlKyd10PQ4vB0sSm08k+q2fqjz2PoVOHpzmrw5OOtis1yuOUqdWarUKUYSiu/ZWzHLibq1eEqE3CrnlLzMSFd8N6STsmIAI6gAAKYABFMBDABiABgIYUAAEDAQwpgIZAAAAAAADABcwpjEADAAIAYhgAAAUwEMAAAAYCLMPRq4mtGlQjmmwiADqRdKpKnKzlF2dndCCgYgIGBoweAxOOhVnh4xapJOV5JFFWE6NR060JQmt00VNzwgC5t4Vw6XEq8odp2cIq7la+pFt0xiexo4hg58Pxbw85xm7JproymNOVSjVnF6wSdupZO0tmtocTw8acaNakvs5xs7cpczJThKalZKyV9Wka8PioVKNahXg5Rmk4W5SLKUKdCpCU6Sl2fuNK1/jqezlqPnceVZsBZ06yurrUuUlY2VMVhJVe0hwyEZPR96yfyKKmIzvu0KdJfuLX8Thn/wDV29PyvCaVXAlOedK7b9XcictaeiXcAAJsKGyuXMsyzcM6hPJ97K7fMqk00IldX6Pu+dPqdvE0lUjr8GcHgErTmvM9G9Ynqw/8vJn1krwPEHRl2GI2emuzMvF+HKnevR1py105E8VRVSLT0a1TXJkuG47xYTFempyzx06YZbeerTrqKhTqOK6GWrVr0Y5pVW/I7fG8HHBPtFJZG77nmcTWdWf7q2M4Y7q52L6OIqVq15yvZOxGtOSqRpLVJaLzKcI321uVrssrNwxkpW2jc66cjmoQrwi3eVz0ODrOPCqU5vVpu3xZ53hWDfEeIU6CqZJSbtJ9Urnpa2HeDdKhKSkkkm0rGM50uNcTFTeJtOLcYswq6k0+R1qlHJQqpLao8voc7ERek0vUmN/FyisBJ3GbYFwWs15sBwTlVj0Tuwro1qWkZWs07/NHS4ZQjWw+IqVfCo5Y36nOhLPnvu0dWhB08LTwzdnN3l8Tm0yYiS4fw9Kn4qzk9elrf5IcL448LFUMVedL3ZLeJj4rXVfGScZXpwWSCXRFWCowrVKmdeCN16m9dMvR4/H01QSw01NzXiXJHFjFyl5k8tu6uRdRhbUyrXw/CSqVYUqcbzm7I9hgOEUME1Un9pW+89l6HP4JglQpRnJXr1VmenhjyR0cRxGMJSSV4x36t9CT/qVtnUjHxzUV5uxS8RQbsq1P+pHPpqrVh2tRKMqmkIpbLqyx0aV/BG0fI1tGyUlK2SSl6MqxEuzynNq04ZrwWV9VoXYepUhRUZyzt85bk2Las25KpB68zHj8LT4hgqlKaTlvF80y2E1Ju3dlzj1IZnTq3XhZB5SpHEYOLpVI3uvs5taX6GRwxWRt0M0nvJy1PZ4nDUsZh50ZrSS0fNPkzyU4VKdScKspxqU3lklt6msSs1OrNLvRaXNPcKGMq8Lxkq2GUU5rRtXsXKjBzbzzV+uplxNCdODus0Y6qXkb8PV9Xi/FMZJ5sVO3ROyM01iZ+OtJ+rbFhd2XmMs7tvHCWMk6dSCu9V1Kk7m6b7rMtSFkprnuWXcTLGSoXL8PhcRiadSpSh3Ke8m7Iptoeiio4fgjjHTu3b6nXDHk5ZXTz15Xs3qex4VDs8HShzUdTyFNZ6q82fQcMo06MVOhBpLSUdDnb22sp7FyK6aoqlmddZr+DK9PItdOpCCnKNovZ3R0jAexRULuRRVZpFUjJiNmamzLiNmKRiXjNtPwmFP7Q3U/CebJ1i6mWIqgy1Eim9RD5CZQiLJEWQQaCw2IyqLRGxNkWBFoViTACFhE7CaAg0RsWNEWgISiVuJcyIFTiQcTQ0RcRsZ3Ai4GhxI5S7GbIJwZocSLjYbGez6EbGlxIOCLscEBbjNoYIVwCmACAGRZITIrocIfcqLzOkjlcIffqx8kdRGalSAAIGAAA7gAwBLVLq7HfjUjRpRjyStY87CvBV4RWveR242k3Uk79DUmmMq1Kd9dluyMKkXUk4SSpc2zK6vaTVLNa+rfkCyT1/Vx8K6+YYdCFSnJOUYynbdklVhKN1mSMEJyp1VbSL3L53Us9N2l+YGhyXJ3MmIlCV4TSlCWjuWKp2ia8MjLVlnzJq0lugPO8Q4HKlWn2LvCfehps+hxtm09GtGj29GarU3Tlutjh8d4W4J4yhrFv7SPTzLXX55fjiACsBHYAAEAMQwoGIYAAAFAxDIAAAAGIApgAEDAQwAAABkdmMXMKkAhkAAAAwEMAAACgYAADED2AsoUauKrRo0Y5pP8DXjcVDhlCWEwMlKs9K1ZcvJCweJqywdXDYCl9vpnmvFZ9DHS4fUVaftDywhNpv73od/njPa8v2zvkRgnZOSavrqSJ4qWarFrSNrJEDn9JrJ0+N3iAADDsnQr1cNVVSjNxfPzOxhsRS4jTUK1BO2mnI4jN3B8ZLA1alSMI1NF3ZbFjl9OptrxHAd+wnKL6S1OtwmhDhmFjTnHNVm802jOvpXUensdMT+k9Wf/AElNDpwv03NVyOOqr9b1p1lbO7w848inANdpUg2rSg9/maeNY543spzgk1c5c45qbVy4+u8vLBCFNwxFSMm0iWKblRw02+9Knq/i0W0pU8Rh87uq9Puy138yGOq9tSoytZRjlXwPTllLJHkw+eUyt/GVSfUsTdilaFq2ObotpcyZXS5lhyy9ejDxKEoxvmin6kKdDFVu0dGEamXVrnYbOlwibp0a8qcb1NEmTemtbKtxyv2NGlCmqcYRSyIqxWFjXous8NUw9XfuweWX+C3CvsZSlOmpTb3a1Rvo4+pn1vqFuNcjgcrVpo9PHWKOXj5QopYzs9VpPL06mLE/SSVsuEgoq3iluej53p5PpO3Yx2JpYOg6lV68op6s85i+MKsk6dF06i95u5zqtadWbnVk5SfNsqcrmr2zLo69erWqOdWpKUnu2ypsGyLGja7CP/ULz0L8VaVavUirJRS1KOHLNxChHrNHexOHWI9pXdinDd+TMW6qzuMv0Vgnxml0jCUn8mdjilVPFqL8UbSPP8Gx74diJTUFKU4Ond8kzo4/ESqVaWJnZTlFZrbGc2sUK9VuN9lr+ZhvmuuTNlSHaRtDXNsVValPBwyRWeq/wOcarnyi4ys1YCU5Sm7y1ZE6OYJU5ZXd7EQKOjwy9fGK3ggs0jbxDESp05O9s2hiwGIjhsNUtHvzkkvMx4p1Z15RqzzNPk9DKqryqzUYR1bskjsUsPHDUsu85eJi4fg1RTqzXfa+Rsp4TE4mlUxFKnmp03aT5/Ae9QZYx1Ohw7DPEYunTtdN3fojNCNzscDmqGKqVLXcKba+Ziq7WIrex4Vxivt6rsmZMPRVWolL9HT3fVlE8TPF4tzl+rjp6vb+50KajRw8V8vNlRbOV3fZciqctAbdiuTArlqE5ZYpoGFrgFGVKcs83l5Mtr0o5M8HdGGf2U7e69yM8S6E404axau7kGmD6nJ+kWD8OOprbu1bc1yZ01PMlJFs4xq0ZUqivCas0WDx8Jwpxu9WWupKyWVtNbPYpxOFeExMsPUu8mz+9HkJRc7uUrJbI7SsJPD4Z6wWSb3y7EHhKq6NdSdKWTWyk+nQs7eWaz0M3GVqZ2OfUrUIXg3KUttFZIpm708u52Z0qGIj9pBS8+Zkr8NiouVOtlXSZeOjlv1zVyO5Xnm4XUXkjkLDT5VKbfRM30Kyr4eeH99xtbqzp87rcYz/ABzaDy1Yvkmj6BS/RO7taN9fgeDydknGatK+3Q9FgJribpU3mjGnD7Wz8fRHDKXbpG/F8cwdLD04yjNSWjajdfM1cP4hQ4lRlOhBpQnZ35mXEwqYjAzwtKNN06crOdWN9bXsl5dTg0pY2lKUMLCVSMXr2K0OmLNe9lGEklKFvNaHPX+ozdktm46+TsYMLx/E0sPGFbB5Kq919OtjXh8RRpKaqVFCU6s8qfPvHSMVGpGUHacWjJX1OrOTcdGpRfTVGDFqnluo5W+mxazHMWlQ3U9jGv0hrp+E82bvitgXIpiWpmYtSEMRUIiyQmRUGIkxMyqLExsTAiAAQAhiACLJCAg0FiQgqNhNExAQaFYm0KwEMonFE7CsBXkIOJcDQHlAFuM7IBiAgYAAARYwYVq4U7YiS/dOutji8N0xi80ztIzUqQCGRDAQAO5TVrLZGbH8Qhh04xWafQ5r4tUb/RQtzR1ww/azlXe4VD2jiUEoXyd47OIaVedONnkSzJdTzXCeMdk6qjam6qUc61cV5Ho6NKjh6cVTl2kKmrm+fmMvWVKoyazznpJ7LoXqWZ2WkVsVSTjUkuS0iW0ldGBerNK5be9iizfoW013Qh878zPiZZWp81+KNE9EZ66z0W1qBjk+yr5ovTdG20KtPNZSjJWmjFVSmo23W5ZhKvZSyvwspt5bieCeBxbgk+yn3qb8uhmPVcbwblQyp5oVdaV/dmuXxR5Vpxbi01JaNPkR6MMtwAAEbAwQBQMQwAAAigYgAYCGADEBAwEMKAAAAAABifIYmwGMQEUwEMAGIcU5SyxTb8i6ABb7PUtrZeTF2FXlTb9NS8Mv8Z54/wCqxk1QrfspfIfs9f8AZSHG/wCHOf6rAs9mr/s2P2Wv+zfzHDL/AA54/wCqcPXlhOIwmpSjGosryu1zZiKsqlRuWnRdDFjcJXWHdVwdqfe+BYqnaQjNc0ejCddvL9b30KruvQSIzld5eZdhcNVr0VKmk0nZ3Zn6Y2+L8MuNsqAGr6vxF9o/MPq+v+78zlwy/wAej+mP+srJUqipxqLNKLdrNJNfI0fV9Z84fMy4yjLCOLraxlzjyHDKesfTPG46DxC5Vbv/APV//wBC9orJd6UYrlaJTCVKckot28y6tC8VZXsXUePpJ1u0gou7kne7/wAEXsPD0JVq8YRajfrryNb4bPW9VfIswt8ej554zHTk3lSn2sHaztL0Las4zo2WjvexJ4epTk4WVRSeWyM1nCUqcvFB2O+eGtVw+f0t3iS3L4aoo5l9PY511dDhnCcdxKE5YOiqkYO0m5JW+ZvX0V4y/wDp4L1qoz8K+kE+BYarkhGbqTWj/E9bgvpJh6t+3xFCN1eLUjPHfbczynUeb/8ACnGf2NP/AN1GnA/R7jWGzxdGllnz7RXR6SXHMCtsdh/6iuf0hwPLHYf4snCL/TJ5niHD8VgJKWJp2UtpJ3XzM8ZpWdz0+J+kHDKtJ0q+KwtSDWq1Zwas/o0rtY6otdFG7SJcHTH6/wCkqsZU5RnZxas0zyNZwhiKkabvBSaXoeonjfo9CNo161RedN/5MuH4p9HYRaq8LzO+6W/zZvDHTl9MpfHnnIi5Lqejq8V+jUtuBzfpNx/JlVPjPBKFTNR4FB9M9Vy/M25PPOaLqeFr1Z0oqnKKquyk1pud7FfSOjWUcnCcPFw8MsmqNdCpiatKNSooU1JXUbNtfiS3S6ZMHwehg6irOcqlSO19ERruU4SkpWSbL+J4jsMOrbydjFCebhsXazbbOV3bt0njkSdqkul9DqZ+3wEMus6aV11RyqniZoVZQw1NQ8bWvzZuzbMdKnjYUcHUoWUqj8L6HMvdty3IJtSzcyxvPqtya0b2iMFFtjksrsAjTw7AVOJY2GGpvLfWUvurqZjufRebp1sVJLvuCS+YGHjOFjgeIPDQcnTglZy5+Y+G4dVJOpNXSeh0PpLg5tUsXq2llkunQpwjjChFPRWJ+Dp4DBSx+IVGDyxtecrXsj1NKhDA4enRoRapRerSu2U8DWCWFccFPPLeblo2zXTqThUlGumpO7VtrDxGPH8KwmMhKvCfZSiruUdvied4diG8VXhdP7Nar1Ov9KuJww3DPZ6Ml2tfSy3UTzPDsTDD49qq8qqQy3fUmXax6DB032mTnUnf4Jf/AGdFtTm5t9yOiMmBg51ZS2tGyfQvzZ5qMF3VovMyq33HJ6IqvfUeMlkUaS33YoxtTu9giLeoPYhe7Y7gQqJTi4vfkc+trDfvQ/FHQm9NNzDirOLkt7ahVuHrRdGzfeNsF3EcZNqEbbnXjO2HT8hCuN9J1BQw9T9bdx9UcZSsssXd2L/pDiu1xdOmnpCJz4zzRN4s1ohLKt9RwbnK7KFdFkHY2y1uooQuc/F4hzeW7J4qpaKVzFvIWrDh4k3yL3iXbLRjkXOV+8/iUN6klCb2WnmZ20V0t3qbsBGcqVWrrGnCLeZO2vkaeD8Ow2Ii54i7nfu3fdXqiyEMkKlCyWbEZbLbe7/Izz/F034mvW9jw+EzNzlBym9m3tq/Vmjh1OODr1MPK+aSi7paMywXbcTze7Bwh+cv8HUSvWc+Z0nbFcjH8LxmD4lHFYZupSd2k3dpdDq0K2HjSlQxUoRcptLOtNy6WZd6Emm+T1RV2tGlCtDEWk6l3kUczfwNyM1CWFdKTeAxWV+LIpZo2v06FNWtXnHJiKUYtNWlF+Lcw4zA8Q7epX4bGNGhUjrBTVyrhtau6Lo14tdlKyb358zSRqX6Q10/CZF+kNcNjz5uuKxFkWVomnZmIqwGK+gSnTpuHa51Gby5krpeppAJkprLJpO6TtciyKixDYmQIixiZFIQ2IgBDEAhDYBSEMQAJjEACGIAFYYAKxEkAHkAADsgGIYAAARQACAuwTtjKfy/A7iOBhnlxVN/vHe5kqVIAAyhiAAOdxPh9TEVO1oZXK1nF6XOHKEoycZRaknZpnrbnG45RyVo1ktJqz9Trhl+M5Ry4ScJXPQcK4q40HQndx3i+h55ltKo4tJOx0uO2Xto1VKnGTe5ppPQ5HD66xGC/ehozo4STcdTjYNsJXurFtLmmUqSQ3PNeK0ZEWuVnZ7FVWDyyy6xkrGKriKlJtPUswuPU55Jpq/UCVKCo0strye5VOlKWsdCcZOGMqUcycJd6JOWul9CoVNQxWGnhMRrGWz6Pqjz3GcBKhJzku/DxNbTXKR33CzzIeMSr4N5ldxVpLquYaxy1XigJ16XYV50+SenoQMvVAMQwoAAIGAAFAAAAMQwAAAKBiAgYAADEAAAMAYDAQAMAAA3dludfA0Oxp6rvS3M3DcLnl2813V4UdJHp+OH7Xl+30//AJhyhCXLUrdJJ7FoHoedXltzaJJfEYDRsZV0FlRIAbEqcalKcJbSTTPNYW8IToy8VOTiz00XZnBx9PseMTt4a0VL48zGSxGrSkqaqpaczdwWpatVpX0ms6/ua6VCM8KqbXiRysO5YPiMIzVsssvwZIrvsQ3uI2yEcj6Qv7OlH1Z1zi/SHel6P+xjPxXNwi7yOrWpWouRysJujvYiP+kduiPLndWMZesOElkxtJdf8HSqVH1OXST9tw7XXU6NRO56fn4s8UONpZlo+pysWn7RUmtWnd+Z2HFvY5Vf/c1Uy/Tx0+c9rO9UmtmXUSmmu84fFFlJ2dmcXRoXZy7lWKa5PoZq2H7KtKj1Wam+vkaMkp+FXLcO6lOtSlVwvbxpvRPoak6TbktVItqUWmuqDvc4/geoxGPpYicZvhtnGOVcrr5lVVYSlQjGOBVVS71otvK+niBt5xRu7Spu/kSVKMle04ra9rnfWMpRrKquG99K18vlb7wRxdGMHBcMSjLVq0f8k2OVR4RVrRUoZ7PnkZcuAYl/e/oZ16PG6+Gp9nQwvZwveycCT4/jX+pf9dNE3Vcj/wAPYnrJ/wAjI1uCVcHDt6spxhDXMqd7HahxrFzUlKSou3dlOcJL421KamM4niaeSrWpKnLdRu7os3U3FdHA4qvRhVhj4yhNXTyI2Qp1KUFGtVVSS52toVcPnDDuWHvaLd4a/gaKkk5bmcljj8elbso+TZVLuYGlH925bxnDyrVoSUkoxhbX1MGJxfaU4whooqxGmObvNkl4dCssjrFo2yEWU3aSfQjGPUmrcjNGio6dk4+Lmil6u4rgRQdv6LVI06+JnLZQWnxOJsb+CVlDG9m9FVVvjyJR6mcPacNKNRXVXc85WUsNUlRn7rselnUUYLy2OZ9IeGVKWEpY+TtKo7SjbboRXLoYytQqKVGpKD8mekwv0vjDCuOKo5qkY2TXvPlc8pTi5K45R5GpU0lXxdXF4qWIrO8pO9uhVUl2jbe7BqwmQew+jdSVbhEs8tYzyX5tI61BRpqVRqyitDjfReN+Fa6LtJN/gdLH1XGlChDxT1foZFVJSxWKdtVfVmnFtJKENkToU1hMMorWpPcorrLDXcgqTBysVJjbuRVVWpKnK+8WZMRKzdtpI2VI54tHPxDyws/dYEpNRhG7sWyxsFg6k5yUXBbdTmV68aNF16r1ekI9TjYjE1K/ido9CyFQrVZV606kt5O46W+pBaE4Pc6RmtCd1fkSg9H5alUb6IlKTjHR2ZplVVfXe97FK3Y5Sd9RXtB+ZloXNFKpmp5X7uxlTNSSjHQzk3j663Cv9u/4iWDcJY+VCeihOU81tm0kv7kOFv8A0z/iISmoYnGuPjcYxXq9PzZiNV0+HK9J1Zb1Krnfy2X4HRpq9zLRdOlgYwm0nSSjHq1089SVHtMSnmbp0vurxS9eh2wcsl868qn2WGs2vFUe0f8ALI0qMKTbXem/FN7stglCCjBJRXJEOZ3jlScbaweV+RhqZo1JRaTzSzZje3oZKq74qRQl3zVDYzpal8Njz/R3xWxJcyESbOarE9DRh1eDzKLjfmZYvQ04dKUbOLavuuRRQ33pLzYBLxy9WJgJiGyJAhMbEyKiACIoEMQAIYgAQ2IgAAQAIYgAAABAMQHjxiGd0CAAAYASUbgREWxp3JqjF8i8bU5Rng7VYPpJHoE7s5ccNTfumtTqdS/ztZucbAMjlW+8Jqs/fY/jU5xssJyS3aRidKb99/MTw7e8mX+Kf0bXUgvfXzMuPdKvhJwzrMtY+pD2Zc5MccLC+rZqfLSc3AkhQnleyfqa+I4f2fEtLWEtUYnuVHb4FicuLdNvSpG1vM9Hhe7JxZ4jDV+xxFKp92SZ7em13ZrZq5yzjTWkD7slIcXdaBY5oeJoRrRUlzOZUhKhUs/mdei+7lkZMfTaV2tOppHPnUSxEZt6nVpqEqakpZrnCxKlnTWqNvDcRmj2bdmEb5K+wU2lK0tnoxy203IO7CvL8Xoyp4hNq28fkYT0/G8KsRw+VWK+0pd71R5lbEr0/O7gex1MHg6E8JJ1ad5bp3ZzqNPtK0YdWdirJYfDvTkc8q6xxZLLOS5JiNEcNOpRnXm8qvoZzQYAAAAAAAAAMAAA9RiAimAhgAAAAAAwAAWwAMnh6Mq9aMFtzfkVa3slds7WCwqw9FNrvy1Z0+eHKuf0z4xohFU4KEPCiQgPZHhtMAAoAAAAAAAOZx6n3KGIW9Odn6M6ZTjqPb4GtT55br1JVjdQwzp4WNeu+zp5U1fdnN4tTjXhCcJpen4FNPH1eI4Wj20mo04qL13sKdWNssdjnP8Aq3/jo0Kna4enU5yjr68yZk4bNunOm/dd16M1s2yDkcf17D+Zfkdc5H0hdqeHfST/ACJl4rl4TxHeq97CP0Rw8Jp8Ttt/6SX8J4/p7HPL1kwy+3i3yN802YcP3arvurNfNG2Umen5eNTxDVHKxkJRrzm9VLU6k5GbEOM4OM1dPoaym3TC6cZvvJrdFrlmjnjvzJzwtLNpmXxI04RpTcHfLNWT6MxprbpcJ7WSnmha9rHpuDcJpY+NXt5zjKFrKDS0OBgm3ge0j4kr/FHueEYfD1eHwrU04SmrScZPdE3rpdfqlfRrB851n/Mv8GijwLh1CmoLCU6n71RKTfxNEcKkn9tW0dvEWRwyWqrVfjIzvYoXC8CtsDh1/wCmiS4bg1tgsP8A+0v8FksPb9dV+YnhE/8AqKy9JECWAwq2wlBf+mv8D9iw3/laH/toj7C+WKxC/mX+DLjaccJSc547ELosy/wCdtvsuHj/ANPRX8iGsPQ5UaXwijyGL49NzjGnKU0nuy2jx6OZRb1OfN1/lXqnh6T/AFNP+lFOJ4bhcVTyVaEUr3vFZX8zn0MW68VKFR/BlyrVc3exFRLySLM5WbhY4/HvorTlSVfBznHL+kjNuV15Hmq/AKGHw1WvUxcssVmyxj+B7niNerh8Oqsa060H3Xrax4rjWK/0NSg9HKzXnqXv8J5289GyJJlaY7nRhdTlFVYZ1eN9UTxEOwryhy3Xod3hn0aw9fDQq4nENzkr9nHT8ToYLhOHnxCrTxOGzxpxvTdR30v+JjljpuYV5BNyV1FtdUhXPoE6GIpx7LA0KVOl8EZnw1qvGtisBTqNc42Of9G/5vI4XAYzGO2Gw86i62svmdzh30WqwrQrY3ERp5WpZKer+Z6WhSxWJSjQoqlSWl2sqOhS4TTjTbrTlUnbrZDeV8T/AOZ64/C8I8TxLJPWnS7zfJ9CX0zhN4BxT7t1ZeZvp0K3D32lKcXnWsX/AJOP9J8bUr4ejGVO0VLvSX9y+Rn2vLYbWmm0WzjcsaTVyEtEFZp2uVtls9WVyWmpUe0+jsf/AMVQ+4k5t/FmqjHPWniq2ttkZeFV0uB4alB+4k2X1K8Mqpw5GRshU7TvvcyYudy2lNOKW2hhxM7zaQCi7jbsVRm4medeTk1cyrZvsYuJwthaslo1FshGvOnK97mDE46bw9ZVndu6RYOJOrOtJSqSbtsughILnRkbEovvEWwi7FGiDQpsgnYjORplCW4pvRJAtZDcJSb0MtCnrURrZRSpqGr1Zbc55dumM06nCn/p5L94zQ7uNVV7TvO33rN2X5F2BeTA1Jc9Wimi39YUu7eKfZr1sTGFd/AQalKrVtKbtFdFdrRfJl1B5a1SPK+hCk+zSd/0er85PZEaTca8ddzrhXLJsuQbC+rEd8XKhvQz1VqXldRXNVFCRZAikTgjz5u2KyJJkUSOTRrQ04eUbWlJJt6IyinThVSU1exRdLxy/iZEjCKhHLHbzdyQCYhsiQBFkiLIpCGIgQAAUgAAAQAQAhiABDEAAAAIYgA8eAAd0AxAgJInErLIliVdEtiUxLYnWOdXR1LEVxLEzpHOpIZG47mkMCOcqdZyeWmsz5vkiC9tRV5NIh2jfgXxZDIvFUd2upmxHEI01lpWb6jZpPiVGNTCOTlecNU3zOGap16lV3nK6M01lm1yMVuEtXZns+D1u34bSk3dxWV/A8Wz0X0XrtqvRe2kkc8p009LTk2aVDS5jpvUtnioUVabOKLrWK51045Jq8XoULiFKUlroaamG7bD56Xfi9U1yCOfUoRcnC6bMvZyoVcyCqq9DGOcqVSMNruLt8zdFqtHkmVlfRkpxV+ZdGnrqjJT+y0lsao4unbcNJVMkYtSimno0cJ/RmeLrVHw+tBRWuSpdW+J31ThiFdT16FFRV8DWp1cJGU23acFrdMNY2zxw6XB6/Da79r7Nzt3VCVx49fZRnkcordJG3GOs68p4iM4ylr3lYrhXyLQ8+V7ezHxxpTrYn7GnTm3LS2XZHYxXBsDTwkbwcKqjq4y5k58QnGN21dbBDF0vZvaMU1U6Q0sv8jlWq8w1lk1e9nuBt4lCnVticNRUKbdnl2v6GE6xgwAAAAAKBiGAAAEDAQwoABAMTAGA0JsC3DUHiKyh7vNlk3dM26m2rhmFzS7ea0XhT/M6rIqKhFRjokrWGe3DHjHizy5UxABpzMAAoAAAAAAKYIQEHn1GVDHV8OtlLMl5M1RXzDicVR4pQrPSNVZG/MstlbMKtwj7OuuSlodBnIc7TjJPVO51bqSTWz1NRDORx9XjQXmzrHP4vBTjRv1ZMvBysOtUdj/AKdehhpUVudGy7BLnY8ed2zWGUslZW5tL8Ua3IzShatBPqbJxivU7/LxYok7lNTY0VXTpK9RNX2KalfCq2dy15WOm25tklG7FWofYve/kX9thG9M/wAixYzDU9e98huL2y4HilOhhqlKqpNvofQfoviIPhzjKcVqpRu7aNI8lguGUOPzqdlTjCcEm5y7rfyLpfQnFx8GNpxS6XMWStzb3yqUlOV6kMr/AHkDxGHX6+n/AFo+XY3gOMwmI7F4qNR2vo2UrhOKe9aPzZOCbfVZ43CJWliqK9aiKanE+Hws5Y6grK36RHzH6lr/ALaIfUtZ71Yjgbj6RLj3CcyXt9G+1kzyHHuLVsVjKlOMlKKdo5ehyKXBqca8PbMWqdPd20bLsZxLBYd9ngKMZyXvvX/7M5YN4Za7FDDzlKMsWmqKWsYys38Surh225YdpyvpBXdgwGGr8XqOri60oYaDs2ufkkego8UwWAp9nhqNOklpdLV+rOd1OnSXK9pfRyhjY4VyxUXSV3ZS3aOw35nDfH6dSV1ViSfE1LVzOVlbdiVSDi4Ss4vdMwY3g2Ax8UqkZRts4yOdW4tGntK5GHHPQSZGotl9EuGLapVXxI/+FOG2/SVfmR+tHJ7k48QvzJbn/qzGLYcBp0rKljK0Vy1uaXw+qoUlDFyzQunJrddDNDG5nvoaqeMvocrv9abYuUYqMeS3Olw+hCdFVajcpX2eyOPCupa7HR4diEs9NvfvI387325Z+Oo5paIjmKO1uGc9Lihie8svQ4nFZrBJVJRU4T7rg9mdybu3J7WPG8Xxk+JOdKrPLBS7mVeEzWo5M3UpVJSUL0m72XJA61OpC8WUV5V8DOKlOM1JXTRU61Oo81uzl1WzAte5GWxHPbzE6ifkUek4POT4XBbWk0vS/wD9nQoUXLV7lXBsFUnw7DWj3XG9/V3O9QwkKMc9V2SM6GarTjhsJKtPxWtFHHz5nc08WxjxFTJDSnHYwQlYlWL2zLW3uX3uiqaTTIqiTvE4fE5v2ns/dSTO3azOFxGWbGS8kkaxSs4ADOjJAgGgJEZPQGQb1KiUdLsMz6ibsl5iuRTu+oNt2EwQ0u2lVJQtCLtfc20cRQfs1Gm3Kp2uaU9tTlzm23ruSw7yVM3PkTRt66m+0fc8ENF5vmye1SL8zh4THVMPL70ejOzQxNLFxXZvvdHuTGmUas2rE5CaaIHojjViYpEUwbNIRKOxWmWRehxzdMUkhoFsBybMaEMBgAADEAECIskRZFJiGIgTAGIKAACBAAAIAAAEAAAgAAYAAHjxDEd0AxDQDJxIEkWIviWRZVBlkTpHOrosncqjcnY6MJ5iMpqK1DZagoKK7So7Llcu0LJKr4m4x6LmRrYmjhY20vyijHi+I+5R0XU50pOTvJ3fUm100YjGVKz3suhnENGWk4sdaN4KS5EYFys426lRkOt9G63Z8RyPapFr5anKacZNPkdT6MZPrmnGbtmjJL1sYvivWqVtiSw9KazSV2+pTJ5ZWZdTmrbnAU1sDF609PIngqWMoSzQk4xW50IqlQo+0YmahBdeZzMTja3EZqlRTo0L2v70gjoe11cfnwsHmjbvtsb4NCKToV5RXSWpS0sNRagsidopvmb6U37KmBjfBXW0eJqQf8KZH6ipQTVXEV35qyNNXE1IeF2JYKvWmu/mkn1Bo8BwqhhouSqzrecpG7MkrQVl5EFQ7NtrSPmY6laEKzdKpDM90pXT+AGnE0qeJounVV09n0Z5LHRnga8qU1d7xfVHpPa6cpWb16owfSDD+04F1Uu/S7yflzM5Y7dfnnq6edlVT8T1KKWDqYiTUVOUL833SmU1lzMsjxSpHD9hG6T52Jq/jvuNGPw9XD4eCdSDi/djyOeh1sSnFRnNt/Mq9oh0ZqY05RaBT7RHow9oh91l41OUXAUe0x+6xe1fu/iONXnGgDP7S/uoHinySHGpzjSBk9qn5CeKn1Q4U5xsAyKvVl4bv0RL/VvalVa8oMcTnGoRkl7TFNzhUilzcWrFaqyb8bEwT+kb7gYM8vvMO0kveZeB/RvScmoxV23Y7mDw6w9JK3ee7ObwbDScfaarevgT/M66ldHb5/PXdcPp9N9RICOYdzs4mAAAxAAQwI3E2FTuFypyFdgW3QXKbhcDNxul2vD3NeKm8yMdCtmpRu7to24nE0Y0p05u+ZNWRwcPOUWlfSDOd9akdfK5TjBeJ/h5m/h1anWrxw+SbtzXQ5naOnRlWn46q08o/wDJ2+A4bscI684/aVdvQba4r8XClQpOUIOU5PLBN7tlXEuGUKs6FGc5qUI5qji9mzXhkq2NniKn6DCJ/GRfWhKjgJ4qqr1ajzNeb8MTOVujTkYHhGFlXqx7WtKnBJXzczRQwWGdKVV1Kqpxbtdp3S+BZGEqGEVJO9Wq7XXV7l9eCvQwkdnrK33UeaxeMZJ8OorBxq1nPPZd2Nldt6LYOI8Nw2Fw0ZwnUU27ayudCtarjaVJeGku0l67L+5zuN1+0xkaKd1Tjr6v/tGsbYajlwhg4137XKu4JaZXrcoq1MO5tUaNTLa3fqPf4FtWkpSS6lDgoyaWqTOyik6kY2U2TVSt+0kJeh6HCcEpY/htPEYepkq2tJPVXBpz8Hgq+PoqFLFSoVnOynra1jTL6KcT0U+LaPTRMnhqeI4XjaaxFOSgr3a2aZ6tNSinF3TV1bmTavMYL6HYnDuU/bI1HLm0zbH6NYh716a+Z2e37NNd63RRuTp4qTnbLNrzjYcqzcduMvoxWtriYf0slH6MS97FL4RO2sTf9VU+Q+3k9qMxzpxefxX0NoYymoVsXOyd1likZV//AB9gVvjMQ15JI9Q69blh/nIg62L5UoL1JumnGw/0MwWHpdlHFYpwve2Zb/IH9COESd6jxM351P8Ag6VWtxSMvs6FGa63sSw2IxGIhK84QqQdpwcdUyNbrnQ+hfA4v/b1G/OrI0Q+i3Bo/wDR39akn/c3f6q36aH9BBxx3LEQX/phO2eX0a4NKDj7BT1Vr63R89+kPB8RwLGuN3LDzd6c/wCz8z6Rk4hZ2xUNP/6zHxPhGI4rhHRxGJpzjulktqF3XzOni5Le5rpYlPmXYn6OV8PUnS7VdpD3ZLf4nHvKnUcJpwnF2afIlxlamTuU69+Zpp4i3M4MMQ15l0MUzlcHWZvQxxduZfR4g6VWM82z19DzscV5kvabrcxMFuUr2kMe5NZXe5cuIQb7NvXnY8dh+JOlFxk+WjGuIuOq1bOnbjp67GTUcFOnTqvNVV1rseSv3nfc1PiGdwSlqkcurXUMVUnLrogsPEUc87vUUcPG2qIe2VHr2XdJQxlN6STi/Morq4aKu4aMocJLdX9DZKpF7O5BvNJRiszeiS3A9Z9GeMV6mHhSqUWqFGGRVLaaI1Y3HureMXoc3h2ExNLguWo50lObeRrlyZmnXnh5ZasWl1JbTS6d2yu9i6jOnWWktSNei47GVRjIJOxSpWZVia80ko7dQLai5nmqs+0rTn1Z2Z4qSoVOqi2cGL0N4s1MQXEzaAd9SLY49QG2RWo7hT1lrsBdGL0+zzErxXipNfAu+r8elf2abXWFn+RmlOtSk4yzJrdSWqLpBKrBbQXxKZzvzLfaHLxRhJeaHGVG93RV/JjSq6dKdTVLTqy+FLLK8tWWRxFFq3eiWLs6m1SPzsZu1mkUSpzlCV4Np9UE6bgrpXXVEYsxrTe3ZwfF3pDErMvvrc6cVCrHNSkpR8jyyepooVqlConTm0dMc7GMsZXoMjQpIrwnEadW0ayyy68jVOndXjqnzR1mUrlcdMjJ02RnGzCmYyrUXoAQM5NmgEiQAAAACGIgQmMRFJiY2JkCENiCkAAQAgC4AAgAAAQAACAYgADx4AB3QDQgAaGmJAEWKdiSr25lDZFmpWdNXtPmyLxb+8zI5EXI6Ss2Nax81Lw39WVYjEzreN/AzOYZrl2yTEAgpjAAJxZbEpiXRLEV4qNpRktmVUqkqNWNWDcZRd00aa3epNc0ZHsSrHtoYn2ihTqvecU2X0a1OlerV1Udl1OPwyvTnw+lGNRZ4q0o8yyvNPd6HCztW2dWpja3bYiWnuQ5RRqoShCpFvwx1ZyaUqlSSjTi5Esdio0msPCacvfa/Imkb8Zjva6isrU46JEHOyUKbafkzm08RCEU5TUfU34TH4DD9+rV7Sf3Yq40N+Do46rUjerNxX3tTr3p4Sm5Vqs2lyvoedrfSirlccHhcq6y0ObWxmOxcr1qunS+g0adnH4/E49ulQbpUFu1zMUMLToNTVNyUN23q2Y89V5c9dKMfdTtc1zx+eChKdO3qXRprqcQpdn3YZH0Qq2M7TA1JRm2lF3Oc8RR1+1h8yLxNLsJ0VWioz0bT1Jo046qwbV9k+h1qc54y2WGWnFWvtf0MawmDUrrEP4yR0cNXo5OyVWMZvSM918ULHTldOLiMBlnPsqknNaunNWfwa3McI1JtKFOUm9kkegxtOrSrdji4dnWWsKi2kdjBY7tsD2u0oq0l5kz+lxm9GE287heA1KqXtFdUZvaCV2vU6FP6IKf/wDkPh2f/Jt4fDNnrS1cno2bZWjHM9keXL757duEcyH0Pwy8eLqy9EkE/o1wqj469eT6KS/wXV8ZOcuzpXVydGnGn35vNPzM37Z/6vCKIfR/hbX6Kq151GWR4DwlP/byk/OpL/JpU3Uej0KquJcZdjhleo/FLoT+ud/TjE48O4VQaisFSlLo1m/Mt7PBULWwtCEuSUFcxVMTHC/ZUV2leW8nyIqfY+NudaXMnLP9q8Y6axMYruwjH0QnjDl9ve7b23ZW8TfrYnZqOrLGXVnZro0cvH8OwWNg3GnGjV5SgrfNEIVZVJWV7LdlftqzyjFaRW50x5S9JZK85Wpzw9WVKorSi7Mv4dhJY3EJWfZx1k/7HVxFGGLyVEk57MufZYOiqNOcIyl4nfY+h87y7ebPrpe3GUuzh+jhu1z8ixamaGIw9OCjBuSXRE/aJPwwsvM7uLQkO6RnVRt6yRbG3VFRO4yN4r3o/MTqU1vUj8wqYiHbUv2kfmReIor9bEgsbIORCWIo/tPwIOvS+838GBbcTlbfQpliI/vf0srlUUl73yCramJhT2TkzHWxVaorRWVFmWL3U3/KSSgvcl8gMMaFWctWZqkIYTGNT70WlKy5+R1nJfckUYih29vsU5WsnLkZsWVPCUqnFK0KmRxpOSzX0SXQ9RWfZ0bU3G6Voq54mWBxuVJ1XJLZXK+z4hbLmqJLqzOtN7e/p+zUqOHwzrQUL5603Ld9PmHEuIYSrWpR9op9jT77s73ly+R8/wDZsXLxyfxRJ4GWW83GD+8lp8UTim3saXEcHLGubrRy049y/NvdkqHEsG8TVrTrwV+7C75I8Z9W1vv0/kH1ZW/aQXwM/wA129rQ4lg6SqVq1eOepJtpdFsji+00qlWpVqV6alN31mv8nE+rsS9HUjYf1XXaX2sLFmGk5OpUrU29K9L+tEO1o21rU7/xI531VX/aQF9VV/2kPmXivJ0lXw63r018T0X0Qx0J1sRhI1VUT78bPbqeL+qq3OpBfE3cDry4HxSGKqJVYqLTUXbcWLMn0urCNSnKE0pRkrNM84nV4fiIpNuVJ3V3uiS+m/DJO1WhiIX8kyvF8c4Rj6eanilCpDaNSGVtGNNvY0qka1GFWHhnFSXxJ3PN8L+kXD8PgYUa1ZtwbSaV9DV/4q4Re3bu/wDAyarDsjOK/pVwpfrZv+Rlc/pfwqK0daXpTY1R3QPNz+muAj4cPiJfyFE/pzRX6Ph9eXroNUerOfjk8NiqeLX6OXcq/wBmedl9Oa9+5wuVvORTX+mmNrUpU1wqnaSt3p3GqPbNvRpXXUXftax88X0p49GnGFOnSjFKy0uVT+kX0jnf7bL/AApF0PpLU3ayFGLhLVpI+W1OKfSCr4sVV16Ssc2rxDiEpuNXFVrp2d5saH0/j2Eo4ml21OrTVemtsy7y6HiuM8NWJp9tTyqvBdUsy6HAderNd+rUl6ybBP4jwKMJLxaMmlYLgStGh3YgMh3Y4VJRnF7pPYixMDfSxqc0lCKuSVCcsVJuHd3zcjJgoZq+Z7ROxdKK5mb0sUtW0toVzp0prvx16ovkQhRnWdoRcibaZqOBqYiuqOFvOpLaKPbcA4FS4XDta8o1cS95co+SKeD8MqcKw/bzknVrLwpbI6cquSKu7WRWaOISU1mpO9naUeaORUlTf2eJprK9n0LMTOVSo6sNZfmE8bh61JQrQu+dzNVysVhexlmw7lElhuIKX2OJVn1LataFOUYwvKm+rvYpr4eFZXWjIqeIo2WaGqfQxtp3jNFtKtUw7yVNYhKvha91fLIDFVoyhdrWJxHbM0trm/iGPc5So0HaGzl1MK0OkZpCuSYmaRFkovQQ0ANjWlO/MiXQpucoU46NgeiWLnh8O4YeTi5QVuetjLxGriI8PVbEqEqs5JKTim0jK67V6SqOEoOxpxD9twDpzndwV/M597b6c6rQhKNOs1aE98vJk6XDqddN0sQ7r3WtS3CVKUafs1bvQeja3XmjMqipV5U81pRdr9TpKxYnLhVRbVo/FEHw3EpXjkfx/wCDfQx8ItRrJa6ZkT4hWlh8Mpw3k7am9MbrlTw+LoxcnGyXNM04WjWqxU6lTTknqY54irUvnqSae6udPAxXsVN+uhNbXekMji9SxFuW+jWhFx5xWiM3BuZGtjThsbWw0u680ecWZUwuZadyliaOLVk1Cp0exLs5Q3Rwoys9HY3YXiU6Sy1Vnh5jacXRQ2SozoYmOajNX5xe45QceREQRIQAAXANgAAAgQhsQCEMRFIQxEUgACBAAgAAAAExiAQAAAACCvIAAM7skMQ0AAAABGTGRZUVsgyySsVs6RioDARWQAAUMYkMCSLIMrROL1KiyXhMklaTRqnsZ6ys0+opEYycXeLafVGpY6eS03drmZAMNNSxeIs8lRwj6kFJ85v4FN2OKcle40L+1ivdzPzZJYycVaKjFeSM0k0RJoaXi6z99r0IOvUlvOXzKQbsXQsdR85P5llCjXxMrUacp+fI1YHARaVXEq63UP8AJ0/apNxwuChFSk7ZktIkTbmvhGMS17NfzFtD6P8AEK8XKnGDiubdkes4bh4LBxhOOad3dvn5nQofZyae1rJGOSbrxn/hHibpqd6KvyzHX4T9Do0asK+NxGaUXfJDa56CpUSs29EVLGKo207RW7Jcqu2T6T4KnX4epSrRpzi+65HJwE6fD+HqlWSq1KjzZV0LeIY+VapKo5d1aQXkQ4dQjm7WrrKXXkeb6Z7mnowx122UZTra5HCPKNi+rWpYaF61RQXS+pzsdxdUZdjhVnq7XWyMuGwU8RPtcXJze9r6I48P2uje+KwqythcNnf3pIujHFVe9UVOmvQzPF0sP9nh4KU/wQs1WtrWm7dEZqtiqUaXd7R1JdIInCq/coxj5syQlGHhsixVL6t2XUmhrUtdcrflFDdSlDxRhf0MDxDk3GloucmJShFOTd0t5Mao6Cqwfhpxt6ITxFO9lGD9EjnOu6sW75KS/EXbrLossRqjp+0QXuR+RB1actHRptecUc5Vbk1Uey3Y1TTBx3E0cLUpxo0oxck82XQ40cXRvfsm5dWzVx+TnOMoQbjT0lPzORdH0/h/4jy/T/06Ht9O1uybXqHt1P8AY3+JguFzvtz06C4hBbUV82H1iv2MDn3QXGzTofWXSjBfAPrOX7OHyOfcVxs06P1rV+7EX1pV+6jBcQ2ab/rOo+S+QnxGr0RhGNmm36xrcsq+AvrGv1RjAbNNf1hX+8Ht9f7xkAbNNXt1f74vbq9/GZgGzTT7dX++w9trffZmC42aaPa6j94TxM2rN3KAA0e1TUYpPZWF7VU+8yhcwILniKj95i7ap99lQA0t7ap99i7Wb99ldwAs7ST95ic5Nau5AAG3ci0MCNbJaEsz6iAB5pdX8wzy+8/mIAHml95/MM0urEABd9Q16sAANerC8vvP5iGDYzT+9L5ju+erI3E2TQm3YEyCY0BamSRWia1MVqJXGJRk2kk23skdGhwPiVa2XCzSfOTSM26VzriO/T+ieMlZzq0YeV2y9/RWNKGatjEktXaNv7mecXjXnKU3Tl0R18CquNdqMG0t3yOjw7hvBp13Sp141q1m1n1W3Q2QnGlTUKUVGNuSsc/plqdN4Y7Z6fCoR1rzzP7q2NUVCnBKEVFeRTKuluzPVxK1s9DzbtduMehWMVejTnFp5NJIzuvCpVcJytn2fmec9sqUZ56ctea5MdTHxrJZWoy6SZ6cbbHHLHVdav22Gk3lujLOdHEXl4Z80Rp8RxlGmlWoqcOrZkr8VpSfdhGnLzLplbN5dr/EqWKcdmYcRj014030iZVjPUvE2608dFrLXg7cmjk4mslWk4a3FUxdScctlbzRmbbd3uakTYSJEbPoNKXQqHYLBaXQGpdAELkNxbHlbRRFayRqpXUsyRmUWtzVgmpytJOWXWyV2SrBOLqTc3uyVKUqb0Roq03BKfZygm7WkrMq56HPbWmWt3KsnbfY11KuCr0Y9pRaqW1knYoxa7sXz6mVSOuLFdDhmHw9VzlU1cXpmZtx3ZV8O6eZJ7rXY5mEipXcnZbaGtUaeis36nSeMX1znh6i6P0OnhsUoUo0pU0lFW0LI0ILZIsUFdJJISaS0QqwqaWafoTbjHVNvpoKUdeo8vwRplGUIvXwspleKu9i9xeZ+RGzT6rzM5Yyt45WKVK5K5N0FvHfoV2aepxymnbGypxnKElKEnGXVHSw/F5RtDERzR+8tzloZhp6SDp14Z6MlJA4tHnqVSdGWalJxfkdbDcUjUSjXWV/eRds3FpBlmWMo5otNdUVtFZAAACEMRAmJjEyKQhsTIEIYiKGIYgAAEACYxAAhiAAACK8eAAehkAAIBiAAATGRkVEJFbJvcizcYqDEMRpkADABoaEhlEkNbiQJ6lRbPwFVRXp+hZPwkPca8hRQhiQzKhkqbsiO6Jw10IJqz3KmrSZcoldRWaAgXYWGeutL21sVGvhdV0608trtW1A6NDC4jF1MifZx5t7v0OthcJHCzSUbJbN7tnJlTqSmqkqjg46po6uDdWcVKtUc3ybOeTPrsKvGnFRhvbkXULqLqVHaJhWIw+HhmqO76GOvxGeLllj3KS3sYV0MRiHXahT5u1zNjsRGhSWHpfztfkYq2NdFNQ0qSVkvurqZqdWlGznJysYzv5HXDH9q2nSlXnmm8sFqV47iH6jDaN6OSM2Kx9St3KVoR6IeHhSw67Ss9eSOUx13XbbTgsNCjDtKujfN7ssqYipiJdnS7tPnIw1cc6srUofFolD2iS705JeQuN9q7dCkqVGNoJt82xOrOT2sjDJyS8UvixdpK1rk4m3QzZVeW35kZVZVH3nGMeSzI50mk+9KKZW6kPvfJDgcnUdVaLPGMFvqrsg6kaslnnFU47QT/M5+eKjmk5WK5V1LSEWl5mp805OpKvCclmqKy2ikR7Wnm79RtLkkc51FSiu7eT8xdpJ2gkk3uP5nJ1Pa6Vm4yba8tCWGqxySqzqqc+UVyRy3KMvFpShvb3n0Kq9aS7sfHLVpcvIs+ZybsTjY1YvC0Y92XibODUh2dSUb3szp0qLpxvJqN/FJ8jBipU54huknk2TfPzPR8uuo4599qgEM7uYAAAYAAAAAAwAAAAABgIAGIAAAAAAAAAAAAYCGAAAAAAAAAAAAAiBgAgGAgAYCAAC4hAMTAVwJJElFc2JEkRViilqh3sRT0J0pxhUjKSuk72MVqOvwrCTo1adWqrVZ6wXRdT1VOv2UUpyTfRM8nnqQo9tKo+1qaR8kbcNiGqKvLNPmzy57tenGSR6H2hS8Lt6nJ+kFerLDRoU8z7Ru7jrsURqOd80ijHSSjFyWZQ5XMz1b45WGqzjiU41OyybJJ3XlodiGNUqb719eZxZzowjagpN/ekVwquHvHXLHk5Y5adSritXqZ54l33MnbJkXVTJMFubS69ytOnJ/aO3QzuoRc7m5jpm3bW1QW9S68kQcsOnopP4WM17juaYWudNPSGnmxdpHlCKKrgUWdq+UY/IXaMgICbqSfvMWd9SAwJOT6izPqIAG5DzMgMCalctwPaqt9k7OWl72/EroRzTiurOh2cIzSuko82tDNqyITeXETpLM0nu3dsa1ZXN2qSkrO75ak4PmYaVY3eCT0sVUKMatRKTaj5EsY/tIroimEnF3TOk8Zvro08PCmu65NeZeoLS9/VFVF5oxd7ov/IS1mxKOmxYpKyaKo6akktdN2a2mlq13Bq5G5K9mXaaO9308wsmri1fknuCWu7GzQVuQ2oyjaXiW7Iu/UHo9NUgKpwyvR3RHMi5N72ITpqTbWjepzuP+Osz/wBRTJJ3KrSjuTTOddI0UMXVw8u5K8ejOph8dSr6S7kujOJcdxss29E4kbHKw3EKtCyn34dGdWjXo4iN6ctej3NS7c7NEIm4kWgiLEMTIpCYxECAGHIKQhiIAQAAgBiCgAEAchgIDyAAB3ZACGAAAADIMkyLKiLIMnIgzcZqDEMRpgAAANAJDZROIuYRYPcCyT7qK72uTv3CqTKiA7CJx2MqS2aJUnaQvdY6S7xBdlZXWjlaNLcY+bM+IvoyCo18MUXiZKavpoZDRgHbEb2Vijt0akLuNW3lIuq4nKrQenkcmrWc7RXhLKSlZa+iMaRqWevNbsvqy9nSpwV6j67R8ypYx4ai5Sik+TOXUxFSq3q7vdszWsZtvliKdBPXNJ7t8zDOrUxMstNaFfZxjrVl8CTqSkssFkj+LMzF1WqdPDWsu0qdeSI5qted3oRjCK1ZJ1HtHRDQ0RnChHV3l0QnUqVNZTcV0TM8Wou/Mn2nUzpdpqObm7DlWjTVoK7KJ1m1aLsivNYTE2uzPxS1bHmjBZp/BGfPb1IuTerNcU2slVdSV5bckTUlBXfyM+awnJyepdJtcpuUnOQ+0Svq9d2uRQ58ohTjnlaTtHm1zLxNtNNzxE0oR0Wyb0JU+xo1W7+0VvLwr/IoU6lbuUo9lS5t7steShFww673ObM1WfEznVqvO/5VsimvTcIxlbc0U6dpOU2V4mTqK/KJrG9s5TplAAO7mAAAGAAAAAAMAAAAAAAAAAAAAABgAhgAgGACGIYCGAAAAAAAAACACAAAAAAAAQAACAQAIBXAmmSTIDTIq6E3H3YteauX0cRCEu/h6c0+qMyjK2iJxi+ZitRr7XPVir6blkK6hN62MaikOyW5ji3ydJY+EFo7sonjKlS6lFJepkvHoNO/MkwhzpSjd3bI5CYjTKNiLRMTAgAwYAk20krt9BuMlvFonhnaqmbK97NNaEtHOuM1RjfldGbEQ7OtKK2KIkoJNlY7gPYAQABONKco3UdOpAHKVrXdgE9HYBDAuw36SPqejVFKCTjc8zSdpX6HrYTjUpxknukzj9W8XNxtKnRpZo04qUna5kpQzPXbmbOK1FGpSp77sz9yMc0na3QY+LXLrVHVrSlyvoRukXPDZpycZpJvZolHBybupo7ObZgn2lBNLbTU2KHwKcJSlCLTndfI0pLQaTaOSxLLeysTSu9Rta+TGk2rVOV7WJJJXumkSy+fwFuuYBaNnvYFG8mtxtPdIPestCiOW70BvTTQk7LnqKW+wEGtfIXK/IsaVrkVuny6EEeTvt0IOF33dPItet7fAHJvdks21LpQtLp6MZKSbe2pFpo52adZlKkmNScXeLs/IhsNMy06OG4pKKUK8cy+8tzoQnTrRvTlmR57YnTqzpSzU5NMu2bi7sokGZsPxKE7RrLLLryNllJXTuvIrGtKxE2iACFzGIgQDfm7LqzmY3i+Hp0pwo1M1W1llWiYk2qHEOLSoV+zoRjLI++3z8i7BcVo4tuEl2VTo3ozzt27t6vmxe9ob4zSbewaa3CzPP0uK4mlSdGos11aM29UZ6eLr0n3asl8TPGm3pxHPo8Xw9WpTpRjUlKWjlayN2a5LNKkILgQeREAHdAAAADEAAJjZFlRFlbLGQZuM1BgNkTTAEAANbjYluNlBAJbhHcJbgTT7hXImvCQYCGhbbkkQMa0EBFaItWWpDE6xiV3IuTasyBE6DtVViA6by1EyjdHQvp1HHZ6mPPqSjKRg0txdW7UZd62tih1Xbuqw3BSk5Sd2GSPMy3IipRTvLVklVj5oko01yRJZFyQa0qdSPJtgpt8n8i/PFckNVUTZpnzSt4ZfIV5/cl8jX2yGqy6jf8AxdMN6j2hL5EW584P5HS7WI88Ry/4cXLbl0Ysz6HSlkfJFFSMHyLMts3Fjcjfwnhs+KV5Uo1Y08sc12r3MVSKR6D6F0G8VWxMk+zhHLfzZ0jN6cCrB0qk4c4to14XPCmpQjGS5poXGKXY8UxEH99slhW+yVtDGfUXFszdqklouhXUjCnDSScuhC7S3IOC1dvizjHRXJylKxCppBosk7bFNR6HTH1is73AHuB6HIAAAAwAAAAABiGAAAAAAAAAAADEMAAAAAQAtwAYAAgAAAAAAEMQAAAQACABiAAAQAArgCVyVgIWHlJAAKKLYWRWSUiKuuF7kE0O5lUwI3C5lTIuI7gArtDUriItAWXEQvYdwGxMLhcC2jljZ31T1udqphc6Uls0cKCbe2nU78MbGnh6SlTlLu7paGMljPDCON7WZl4zQ7KpTqJaTjY3w4hRzPMnHzsV8WqUsVw9SpSzOlK79GZxt2rhDEhnRAMQwAUhiYCGToUJVpNR2W7Izg4VJQktUUOnudTDYt06cY32OZHQu3ja9jGU2sul+LrOtiM7eySRDtU9JPQojTlJ95tF0cOr82NG2qkqcknt5F+WCtYzQhJcrF0Ic2b3GdNEYrRF17lMNtCa9Qi1LmKXpYS7q6jWu4A9116hJb8/NBm8nfYLWXmEFktW9EK2uxL4IG25eQVFa3XMTSfK3Ua1uwknvbQCO2gcnoOyaQtU35kEW7p2d0LyRNWWpF7rlYCNrPmCu2luSkm76i1Ts97bphUXvZqz6EWrErarNuOUU7Gbi1M0Exg4bta2Ec7NOssp2LqGJq0PC7roym4EV1sPjadbuyeWXRl7VzgPqaMPjqtGyk88ejLtm4uq0J6EaOKpV13Za9HubcNg6c4+0YuapYaOveds3/BfWPHI4zh6v1aqrxNOhTltCV80/Q8/R4VjMRRlVo4ecoR52PTYjHYGvj3LB4WpxHE7Jz0hD08jDxvifEMOlTqYmnTqP9TRWkV5s6Tpl5yzi3mTi1o0zo4bhdStgJYhycZPwR6or4Zg58SxTnUbdOLvNvn5Gvj+OnGrHC0k6cYJN20v/wAF/wCDmLPTUoz0sQV5ystWydWq6tNyla9lqQwsstTM+gGrCRjQnKpU0ajaJplxjsYxjTiqj53MWJrZqWVGRbE1v029VhcVHE0Yzjo3uuhoPP8AB6so1JRvod6LujllNVuPJgAHZAAAAAAABFknsRZYiLIMmyDNxmoMQ2I0wQAADBiGygW45biQ5cgHHwiHETA6n0djTqcRjTqwjOM001JXR2MV9G8HVbeHnKhLpuvkcPgU8nFKDf3j2sk3suepWbXkMT9HeI0E5QhGtD70H/ZnMq06tCWWtSnTfSUWj6DskuXRmbibb4bibRi/s3o1cmiZPCXEJDMtgAEwJxk0T7QqQE0u1jqsXaMqYXGja3tGHaMquA0bWdpIfaMqC40bW9ox9oyq4JuUlGKu3skNG1vasl276ndwn0WVTD06mJrVISkruEUtDZD6NcNgu8q1R+c7fkOJzeX9o8xdvfmexhwPhlNW9ljL+KTf9xS4Fwtzi/ZLPopO3x1HGJzeWwGBxHFK/ZYeGl+9N7RPdYLC0eH4WnhqWsYbv7z5sWHpU8NDsaEIUob2graliaaV1qtDUmmbdvIfSdL62lLrFGSg/skbPpUmuJN3bTinqYMM70Uc83XBfcjKUfNvoMcY83scW1M+V3cqqMsqSu9SiZ0xZqsBiO8cgADAAAAAAABgIYAAAAAAAACGAAAAMBDAAQAt2ADAQAAAAAAAAgAAEAAAABACGIAAQwJILkbgAwuK4ANMktSA0RUkiaZBMkZqpJgyI0yKkmDIthdkEhCuAAIAAYrgADjJqSe6T2OtheL0qNGNNxzJeRxxks2rsriGBlUzSptPpfQlXxmDq4epCnljKStyRwwsTjAIYhlAAhgMTGAF+ErRowqXTbdmkVznKpJyluRQwGiUZWIFmHoVMRUywXq+SA6OHSlRi2rluTvK0b+hOlRjSjGC2RJRV20rIyIZe9az9CSg2tlYnGPxJKKT00AhGLXn6Ekrp31fIkklzJS1hyRURs9L3XkSUdPTqCVkkSUmve2KhWbBptbXG7ac0J7aalA9IsIS7snsN8rdBZ2mktvQAumlpuEl7t1oRUru9kujByvZuyfXmA3bXLo1yI2TWrt5jtm9fMW3rcBPa1ha66Er3d92K2nQgWmXzvYTSTvfXyB2Vnu/ISulyvyALXe4nbbVA7et9dQ3Wu4ClJRje2+hJpbbkbvrZJ3Vwjfm72Cyk4yirsjfpoWXv710RaT20ZzuDpM/9ReomhPTTcqqVuzi3v0RnTe1jrwwslOazNaqKdrlFbGYvi2LpxxFZ2lJRjHaML6aIWI4bxGNKOJq4Wp2cldSSvoVYvBYrB4ejXr0nCnW8D5nSY6crdvTcW4hhfo/hVgOHKPb278+a835nkIqrjMSoq86lR7v8yEm5ycm25Pds28Jx7wGKU5RUqctJK2q8zWtI69fF0uCYClQpRU6z1d+fVswcRxlPjFbC0qFHLVejfRvkdLjnCfb8Isfg3ncI3aT0lE4fCKipcTw05bKoiTzY28e4ZS4ZCjSpybcoXld8zjwdjv/AEvqQnxJqGrhBJvoefRYiU3eJBEuTIFG3hj+3foegpS7qPOYB2ro79B6HLP1uPNgAmdAAAAAxAAyLGJliIsgybIM3GagxDYjTJAABAPkIfIoEOWyEhvwoAiD3FHcb3AuwUsmLpS6TR75yataN4+R89pu00+jPdUKiqUIyi90r3KzV2ZPWzE2pwcWrp6MSbUUr38yKVpWTu3rqEeQ4rwmtgq05wg54du6kuXqc29z6DVSq0506usZqzR5PifAq2CU61NqpQWt+aMtSuWAkwI0Vx3EBQ7gBKNr6q4EL321G7rRqz8zqcP4s8E7Towq0+jVmjn4mtLE4mpWnvN3suXkBWHIDbwrASx+KUXdUo6zf9gNXCuCPG4f2itN06bdopbvzO/guF4PBNSp080/vS1NagowjCCSUVZLoh/D5IM01Kcud0STtZNXI63umhqdtdkuZUSu7tJE817eRnjWTV9VfqNVL7aegFzlqnyHN3s4TS6lGZ1Eo5UreYKzl0XMDz/0r/3NNv7u/U5eFa7NJnV+lNpVaLj4bNWOThI5oSfRnLPx1waVHW72IVat+6tENy0stip+I5SOiMyqTLKm5UzpGKT2EWZbwbKzrGKQwAqABAAwAAAAAAGIYAIYgAYgAYAAAAIAGJPUYluwGAgbAYEbjAYgAgAEAAIYgAAAAFcBAMLiABsL2AQD3FcA3Ip3uSRWSQExiTGZUwADKgYgAYCABgIAAAAAAAAAALPoAAFhpdSKVhoGCAYAADC93ZK76IIxzeR0+HShSk45U3Lm1qBXheGymlOu8sfurc6dNRpRyQioxXJDb/8AoVlKKad2TaHLvPogTtyC3zFrprZEElv3dgWsrLdCTab8h9Wna/PqA01tzG5baWFfS1tQvpfkUSbulYL2tzEnzI2u9wLFtdEU3qRurZduQWj08iiTevNWEt73dmG0rPS2/mCeuraQCl3V95t2sOdtBXV2ufITe13dgN6xdyOuVa2jzC9tLfiHS+y5dQgea3ddnzHo0rctyLet/LYbet1swpOXMTUvFona4rNvf4Ck29EBKeVWafIWjVuoJ/MTlLyCC9lawrNSbvyBv4iUr6cgqTeXdaibe3Ii3ZX+QK4DclezWh1eCcKw8qsMVj5wV39jTk7ZvM5OZQeZq6WrtvYw47HTxmM7Z5lGLtCN7ZYrZEV2+JcX4z9a1cJRaSfdjCGqSM/Halarh8Hw5y7avpe2r2sTqfSrLhY0sNgoU5JWzuVyXCKqwfZYytRWIxuMq2pqT8Mdm/mBpqfRfC1aEKUK0aeMjBZknu/Q8xi8HWwWJnh8RG049Nmen4vxTA8M4riHhMJnxadpVZybUXbkjy+IxFTE1pVa03Kc3dtlGrAcTnho9hVlKeFk+/TTtf4nRWM4NVqqtSwNSNWEUoRzd1M87NLrY34dRpUV1eoFWMqTqVZzm7zk7sy8i+s8020ZwGRRLkKxUaMH+mjY7tF7HEwS+0R2qXI5ZtYvPiGI6KAAAAAAAExiZURZBk2QZqM1FkRsRtkgAAgHyECKAk/CRJe6AluOW5FPUlPkAR3Pa8PqX4fQkle8bHiovU9Zwablw6mlO1m0Erot65bd5/Ibai072tpZFClld3d67jUra3vfyIixyvt+Jj4jrwzFRTTlken4mi7SvpuRxEe1w9WHdblFr8ArwqGLZtAGgAxJgSUW0LY28O4bV4hmcJKEIbtm/FfR6UKalhqmZ21i92BxAHOE6c3CpFxkt0winKSjFXk3ZICeHoVMTXjRpK8pOx7LBYanw/DrD09VvKXNsycH4esBSzz1rTXety8jbd5syexEWylZdOdgzSte/wCJVrZvdku7plfqETctF1B+vxK5ON9V8ScdbK+oBFN6q69Scuv9iueqfesSWyAnfLCyumNJ5evqVvVO2os81LroByfpJFOhRnZpptO5w8JvOK5noPpE3Lh6vykjz2DV5tfEzl43i0z7qsVoc3eVhxicnRVV0aKt2XYi10olUVqbjNXRj9mzMzZBXiZJaN+prCs5EIAOjJgIAGACAYAAAMQAAAAAAAADEADAAAA5gJgNiBiAYAAAAXAAABEAACAAAAAQxAAAAADAAEwBiIppkkQJICaJIiiRhTAQEUwAAAASbJqC5kVALN8i3RCuhs0goNksnmDkDmFGSK8x2XQhmYrhFl0LMQuAEtxCTGAAAAMAE3ZASTL6VTLJNbpmZP5mihhq1SaWVxXVksHcekVLk0F9dCF0oxi9bEszadlZEDb6C5bBe4OVuV/IBp9OYXtdL5iTTi3rfoF7WvzCGpeQ2+hHXnZoI7aBU4y7rjexGN5R81uhIblaO/qUO600sNW3IRkm9R+FO70Aknpci23tp6gnppsJvQIktPNie7TI69dRXad77gSVlfT4WFfnbXkKN078xaNPr1Ak3qlzE5e6tRc9xOzT01Akkno+RH03BvNqC0bb3KB7ai5Cvq3uJ3dkA299BRejUtvId3tuRWi1YEr2TadvIVnYWlr6oavvewFWMllw8r79TlJ3O1ak6NX2hNwf4ba/ictYKrKdRUrTUNdHq11ArVvUvweLqYLGQxNOznTd4qSujPSpzqzy04OUuiNOB4fWx+JeHg4wnFXlm5AVYmvLE4qrXnpKpNyaXmyz2DF+wvGdi+wTtmvudbFcDwnDsHOpicSp17dyCdtT0eHwlOvwSGClpGVNK/8Acm1cLCcMw2D+j0+I1oqdacHkU9VFvRWR59zbTPS/SzEwpUMNgKT7q1aXRbHlb2EEr6EJKz0HF6WJxcXmTV9CiC1FuTgiHMo1YTxpnYp7I5OGqQXi0Z1KM1JHLKtRwhDEdAAAAAAAAJjEyoiyDJsizUSq2JkmRNsEAAEAIARQD91i5jWzAiiT2REk/CAluel4C74SXSMjzR3vo/NqnViuqYHaey0v6Dk+6tSu8Un1bvqNOLlun5IyiT09HzGn2bTWqW6K7Xs3/wAhrydrgcOv9H69StOeHnTySbaUnZo5+L4fXwc1Grld1fuu56vZWu7FeIw9HENOtTU2lZPYK4fCcBSrUa+IrpyjRV8nJmDGV44mupwpRpRSSUYnq1h6dDB1qdGkoKUZXs99DxqA38L4hVwM3CCTVSSvc9Y/ErPfY8NF2qRfme1UX2cG081lqm0KMWP4RQxcnPM6dV+8tU/gV8L4TDBVnVrTjUmtIW5eZ0I2WlteYaOdtCCbnbbXqwUtOqv8UVuVm0lqDk7aKzAsvpZaoTna1nqityS5iT125jYu7SGZKzb33Hnd75dPMpzd5ye720BSbvfUDRfXkuoSk3b/ACUZ7xy6rXYblbKm7eoF0ZrXWy6IFrLQolKTd+76oSet/wCwGfjk1Ph021bvKx53Bu1ST/dOp9IMVOMKdFPuy1kjl4TXOS+NYrktSxu0QjGxXVnd2RydFdRW1IwV2Np5erHTVvU1+IvXdiZKniZpyykUVo5JWLh6mXioAA7OYAAABiABgAwEAAAAAAAAAAAAADEMAEwBgIAAAAAIAAAAEMRQAAAAABACAAAAABAHMAoEMRAEkRJICaJBGnJq5ZGCXmzFaQUW+WhogoKGVxTIpDVyKhOnFeFkCc6bSckQAdxXYgIHcQAAAAAAAAAACABgIqGmA7LLfZiIpmnh3+62v3XuZTVw7TEOXRAdRZU9Ixv0sNSfUhmvtt1C5kWN9LBo9nZlae+4XuBan3VcLtPqiu+lh5rKzdwJ5rq17ehK6uitNKI3sgJaN63C+VbbkW7Le7C+i0AkmsoaOXkK+gK6t0Aemzu5crB0ur3IuVnsPk3o9bgCur6+VhyfX8Rcklv1E9NW7gSutOYrJSvJ8rIOe2rFfTXkAXtuO68K5ieu6sRbeVJrZ6ASStqgfh8gej02ZB2d1zKJW0buEZZoLTUSVteQvIB7acxLoPR7ivo77gEmtUvmRdrhorWVuo9ouzvcB3aQo3btLUjfmG1nuBmeLUqkacvDms/Rpp/2DDTlhcQ431p//KIYjDdv3ovLP8yqpOqpwlVjacNM65rzKOnwqhCnj6leDThKN4+V9xYSXYfSaaW07/irnPoYl0K0uykrPVJ9ehohXjV4vhcRHTO1GS6PYgx4+cvrGvnbb7R7vzPTxx08PxPh8W3kqUbNHI+kWLpzr+ywoqLpu7n10Hj6sox4fjGnaKS0Hop+kGJjX43VcNIx7q+Ryi7E4iWKxM60kk5O9kV2i+eV+ZQQ0UvQFfcFraEE2TnaNo80AriEwTAsiasPWlDTkZYFsXYxk3ipEMTNoAAAEMAABPcAKEyDJsgzUZqDItE2QZqMUgACoAAOZQAgGgIkvdZHmSWzAR1+ASbrygna6ucg6PBZWx0Lc9APRSl1ktBNJT7iSX5illUnKK0fUipq2r18zAtUnydmCa2uUKTbtv0ZNt3tZA0sz62+AoyTk3a1tirNfbfqOEtbsC271i5XbTPFNWk15nrZ14Rd5zSR5OpbtZ22zMsVKi7T+B62nVbo07buKPIRajNN7HpsPiKXstK9WK7ut2SjSpSTbcr9RSsk9Lp7alKxVCO1RP0D2qi1pNEFquluSv0+JSsRRy+NNj7em/DNAWJ3tGzv1HfM7/iQUqb/AFkW/UataykrepBNu/K3mNO2q0INa5b3BxaYDc9opXYN7tq0RvMtEteaITTjJNptATk21lSt5A29bvYWZ5m3oV1aqoUZVZLwq5RxePSzYuEfuw1M+B98rxdWWIxE6sveZPBSyuavuhl4uPrVOelinK92Tk9SEppcmznGwoXVk7Mkoxi9bsoeIkk1FWK1VkpXvfyNcbU3G+M7LbUoxV3KLasaOHY2MV2dazu9G1sWcZtKFGSd9y446qW7jlgAHVgAAAAAADAAAAAAAAEAAAAMAAAGIAAGAmAAIYAAAQAAACAAKABAAxABACGAAIAAAAQUAAEASiRJRA1UJXjbmWW1M0G46onmb5nOtLrrqRdWz0RVcCKlKcpbvToQGACAaVyWRdQIATyIThYCIDtYTAQDGotuyCIjJ1IZGl1IqLexREb8huE1vEQAAAQBt4fpGpLroYjTRqKEbbIK3qWg0+RnjVuTUjIuuJap8rEM1lbcFLQCy66jTXMrv0Y021qBamr67CTaveV+hWmScuSAtVl/kIvdXKs1n1JJvKBN3toO99tGV3aVnsG7Ak21a62JN5uhW3Zb6hrfqBNyTTUdLEYvKrb3I3SXx1G3omgJTcotLRic34nu2LfZq4r6u4E8zYszStuugnqrbivZv5AF8zeunIbm2knyFmS1E2twJN6LTTmK76CunsLXr8ADN3lfQktRNu2yaYLnyAbaTs9wvp5iQaKzv8AHyuyN9x6eoba8gI20ISjmWqJ8mrWYudgKKlCLWyMzoThK8JNNa6M3tXWqs/Ii9rJWLsYKkp1KmetfNzfUnVxtWphYYZv7Om7rzNco5r3SITw0JLoy7GBAzQ8L0ZW6E0+oEISlB3i7MNd+ZLsp9NCzs9NgKBlzp6CUHsTaowLEwULBbUzVisQAbAACABiABiGJlQmQZMiyxEGQJsgzcYpAAFQAAAALcGC3KE9yUSL3GmAI1cPlkxdN7a2I08DiKjTULJ63bNmH4dGnJTrVbWey0JsdWU1GW3kLPvpdczNUxlCG8s3oZ58Tav2dOMU+ruYV081mtGkQnWpU23OpFLpfU4dXGVql1Ko7dFojO5t8y6HbqcTw8NIZpr0sYMXxGVeUVC8IrknuYWxrqy6FvazfP5sofiZJsiyhF8Kiy5bFA7hGnuuPdlZkJOtDlddUVKVicarXMBdvU6kvaaqfiJPJU8Ss+qK+wk3aLT9dALFi6q978BrGVVzRKPDsTLlC38SJR4ViG7ZqfzIpLiFZElxKsv8A7JfVFZb1qf4klweb/wCoj8mOgvrWrzV/iP62qbuOv8RL6nS3xDfpD/ky43Bxw2VKo5N9UB0MDxSpXxMaUo2i73lvYu4vUy4JxzeKSKcDxChQoRpuyilzRl4ljKOJhBUs11Jt3WhFYb6F+ESbbehnvbQYpLp0HlS1kjNVqQ2TuZwJMVuRt3ESjCEmvtUvVMsq4aUFem3ON7abmmVS3LnVlKmoN3SdytUqv7OXyJqjVinKVOSiubRREQxFQAAAAAMAAAAAAAAQxAAAAAMAAAAAAQxMAAAIAAAAAAAQABQgACAAAAQAAAAAACGIigAAAJIiiSAmmTSZCK1Llsc60Vh2QDIpNXFlJIYCirIkICBgIZRGxFq3oTHYCosheMdtQStIbArbbYrjAC6Lbirg1F7xRGPhGBXONtiNvItauNRArjTbW43SnHo/QujoSQ2MuaUeqLY12t9S+TitZW16lNVU3DupXvyAkq8ptKKNKsv8FNDL2d0sr9blyV277EElKzC6SI7krvlyIGm7DTs9hW0uNXuA0+hNd0h+A9lrt1AkteYXQtrPmBALe97LpYkkuehHS6b18ht+WoACad9ROz8g59AG/D+8K3PmPRK1rg72Kpbah57vqJJcm/iPqgFyC+jsC8x7rowg/PyFHzVg0ttqG+gDWgPbTUTcugWSltp5AHppoN7JO12DtyDK97kCvbQG+75A0NaJc2BFXfMT0/yScnutCJQO+vmJXXqNq/oGl9QB2ZGUXaxJpX8hcrARtohSilpuSlbSyE15EEcibBx5ErW22E7vRfiAuz0IZbFi1XRg0FV5G2J0ywHtuBhAANqQAAAADABMAKhMiyTIssRBkGTZBm4xSAAKgEMQDAT2C4Da1GokbhmA2e21Y01CMrJK2hVKvKXik36lF29lcshh6s9o29XYih1CDl5miOBl700vTUvjgqMV3s0viBz8wK8vCm/Q68KNGC7tKPx1KcXiVFdnR0ezaAwRj1G2Mi3YoTIj3EA0Arl2FpKrV76eRasIpuNM7Eo0Wv0cbWtsU1MJh5vRZHbkTauepFsZDng5x8ElLy2ZTJTpu04uPqgNlGvOk7wdjbRxsZfpO76HHjULYVEKO3mzNuLTQnKztzOZCq4+F2Lo1sys9H1M6VtVTXU42Pm54ypd7OyOgppRSeqMWOpRc+0g9XuiwZAvaSaDUlCN5LNsVHRjVpThmllvbojmyd5t9WW1IQgu7uyogQANJydkUK1zo4VujR+0STXed91H/wCzI1kay7okpy7OcXq6jV5PyJRsqYmpQUbwcnJXTWzRRVxVapBxcEovctVfvVpN5qUYpK/wRCoo06cXnzxn4XYkVkAbWojoyQwAAAAAAAAAAAAAAAQwAAAAAYhgAhDEAAAEAAAACGIAAAAQAAAIYAIAAAAACgQxEABKEbknECESV9SGzJIgmixMhFXLEjFaMASGRQAAQA7iABhcQeoElZ87BdLmQaHZK1ncB3HcWgAQ5sA5gUTjsSIx1SJIgESEkSSAaJIjZhfzIK60r1EuhG4Vk1O75kLlFkJWmrG1WdzDDWSRvjqrEoENXabBLrv0DqA94okk7b6C20ehJKxAmuhJ7RFYkrZQElZ94O7fV2DddRpK2oCe6aGFnfUPJbBQteYbLXcEtb9FYN90AbNJ6IW1+g3rvoCWnQCPSwN3jruPnbkJvf1AemXne4tvUH00sHPyKh6vWwk9X1AFr/cA6NvQNLje1thX8iCLvfcdknoNrYH6AGXXcS0Y9vMLfIKT0TV/MLPmx633B3QEX06Ce/UbVtLXDLfyCAGgDe19gpSWqtsD7tlbQHbXmNaa8wI2t1C2o7+YvzAVrLQTJA3p5AReqSegJXv5EraX3YlzA54ABtQKwAADEAAAAVCZFkiLLEqDIE2QNxikABcqAAEAPYVhsSAnCk57K5OMEuVyMKjjsThPM3cirIRuy9RsVRdtiy7Iq2OhNPUpU5WtYhWqqKsn3n+BBPE4jJHJDxPd9DEkPVu71ZGUspqIJNIKdKVW8npEdOnms57dC++llougFbitrFVWKVmlYvkiucc0bAUM34d/YpGRUW92aqaywS6Ci3NcEyG476GVWKzeoJ30lqujK3MWfroEFTDU5t2jl84meeGqRvlaki/tAzsoy55QdmmvJl1OqubsSk776lNSnGKzWsgLJ4lvuwJym5RRVQdO1stnfWTfInKpSU7JtrrawBZPkTjTvyJKzjeOw43uZVlru1VroRWV+KNx1tK8riujSHkp+aDSPhI3QXQEkuZJEEySYDa0aJVJuo430SVklshLUaSvqBWxEnuI0hAAFAAAAAMQAADAQAAAAAAAAAMAABADEQAAAAACAAGIAAAAQAAAACAAAAAAAKQcwJUo5pX6EFyjZLkFtOoyStbUyKnSjuSVFepP8CSG1Cjp0Go2JLQZiqjYMpOyAioZSOXUtIgQsFiQgBpJXIpj3EABoAAKwxDAjzAkMBwvYkQuNSAnmQKSIu0nd6EXFrZ3AuzArbme476gXSipvVkZUVyl8ivMySqMC6nQjHVPveZoSSiorVmJVWTVdog2JX20H+BjWIZL2hcxpWu+r5INU77eRnWLhzRpsuWxA166DdnHndBb4A0syafxANrLpyBJb6ryG+8ndDUVswE9r3uK1tUiUkto6A0k7XvbRkCae6ZKdt1HluR9Vr1B6c7+gA1rZbie9uiHolfVD01uwI5bPUct73CVtdRJagRtd+nyBRvrck+XQHttZFAo352IqNlfTpclyQJLnuArdA3kkHPTQbtHZ3Ai7cgSfqx8teYK605gJrW47XQb3ugvy3fQBJa6BZvTmNJp67i5ACVr3fwFzfoPz5B4tdgF66BsO2lri+ICvp5g/wAeTQ7d7XcV291oAatAh6au2pF6QXmASuxLRWepKVrKwvNaADdltYVrOytoNrbUHZc7gc0QxG1AAAAAAAAAAJkWSIs1GagyDJsizcZqIWGBWSsLmNtIjcBsiS3CMHLYBXLqEXuyMaXe7xohoS1TSJ62sJjuutjKlUm4RcilWlq5K/mXytODUldGarTULOLsnyZQpytotX5E6dFLWe/JBRjGKzXvL8izMAWHbQjcTlp1AenPUi2hNtgo3YQ7+RJTsJQux5dbWCpZhXbDK7jyMBc7XC1wy2HqvIgjZ9B5WiabTsF/iUQKcQ25JckaXbYrq08600aQGe+gmLbcFeTslcqNWGk8jXJMuuyulTcYK+haloYqugsDha8Itwi3be9mR+qMNfSDf85zlUxNFt0qmnRlix2MW8YMnf8ArXTc+EYe2kLfzldThNBR0jJP+Iz+3Yp/q4fMjLF4t+7FfEf/AEdHLhkPdnOPrqVvhtVeGpGXrdCnUxbd3NR9CUKuMjtUT9UXdRF8Oxcfci/SSD2DGPenGPrJF3tmMX3GDxWNf7NfAbpqMdWEqVRwnbMt7ECys5ym5VXeb3sVnSMEAAAAAFAMAAQwABAAAAAAAAAAxDEQAAHMBAAAAgYwEAAACGACAAABDABAMQUAAECLaWiZWWw8IFiGtiKGjKpJsPzI3Bt5XbcgtzWSC5mUpJWZJSfUzYrRmE5lNx3bIqbmJyZGza2HZvkANhcMrBRALhceXzHlQEbiuNroAAMQAMVwbEA7hcQXAkmSTsV3HcCxpS8mJUpPZoimSzPkA/Z6nOwez1eiLI1naz1RZGV+Y2M/YVPL5gsNVeyXzNIqs8lO+z5DYzqhUba7um92RnTlBpNx16MlCtKG2V+quQnLO72SfkBqw+Fg6eapq99GbITVrJaIy4aS7Fa6l2ZJGaLYtZmO6V7LUqUttPQktmtyKmnaO9/NhuvIgndWHF6WV2ugE1bXQLpK+3qRz5tb2toPmA/evfRhpZWVwTWa3MPLbzATvbk+gldw1s772ZLMs+Xe24rZbdOlwDo3owavJK4NrZ3fkiWltd+gCVtBPvJW2Y3FKN0+eqFfm9gHaysrP80RVhtZY5r6MLbgJ3XJoHq27acgV7O7u+vQFq0tgIvzG3fqD0k7P4j0zPM9UrIAte7vb0FZTdw3Woc7XsAbybb22E3oP4jT05AQslt6se+gr3eqsSdtWtehRFLUNmCXzBr4gCV3vqgbGlm2eoPRPmwI8h7rKLy1H8QItcrgN6LzDXa+wBe6F5Atw+AHNEMRtQAAAAAAAAACIskyDNRkiMrIbuQs2aZJyI3uWKk2SVG25dppSlckoM0KEVyHlJs0qhTuWqCSJKDTT3JNWJtUcthqNiSXXmScHZWIqOUWW5Zl+YnZbMCEkoQlLoVZZTUc8k+hZW8LXUodaUoxi7WjsWImqSlK13byHFK2pS6jWqbXoWwbcVzKG9RKLZOMOpNLkTYrUddScYa7E8r0Hlld66k2IZbeRJR1/uSSuxuLk9AIZNm2SsvgTtZXY1lfqyKryxeo1rqlcssnsg0VtLMbELX5CcFpZW5Fri9bjUVZeQ2KOz8kRdMvVrqwZdBsZ+xju439ScYRs1lt6Fq0Q4tWvaw2KsuvwJKFlckhrnH4kEMlt0LJqluyxXYJX0W/MCOR8thNak9la2wNyklfbpYKi43WwmlZJdNbk2mnqDtZP5AQa+IstnfkTcdNHYjLTux1YGXE61PgUF+K8cb9Cg64+OdAAFygAAKGAhgACAAAAAAACAAAKAAAgBcwAAAT3BsAC4hASAiFwGAhoAAe4mrAACAKAuAiBgIAGWR2KyaYEx3IXC5lVlxZtSEnoyCdgLZSTROCi1e1ilFkGSqssugxXC5hTuAgAYgBgACC4AwAAANw3JICHqA5kQHu0i3LDoQiTTAHTj6EJU2tncsuFwKRpljs99SDguQDTJqbRVZoakBojLQrxN3lIxkSzXApBssdK/hdvIhklezVgNVDSmvMuT0M8JZdC2Mrogsv8gU7WIahdgW5uSegZuqK4+upJNsirLppJIle7s+ZXy6DTS3dwJvR2te3UTebbYSndPUFd6WtYCUdE0O2XXqRb1X5heS5XIG27PKySaS78fQgs2ZvqPdgNu2m/mDtayWm7F00umDVtLgPeKWuW+yE1Zb6CQ97q9wGrpX6cyL8Kurj6/2I3bjbkBJck9BPV7aX0YXbtcAHotWxX6CfQLedwJXUvJkW7bILJgnruANtta2C9uWo27oitXruA0rL47IHrrtyBNbivcolmyqyRG+4N5Q9ABaWewPW4xcmAXVr2BOzvuO/ds18RJ6NAG0tPkD2uLNcL9OZBzRAB0UAAAK4xDABMYigsLKSRJJBEFAkoW5E8pKztvYbRWotkuza0ZKw1mt1QRXlsSUO7e5ZYnCzvaNrAVJd3oSUNCUehOEU1vYCvLlW2r5gotc0iy1pNLVCUMsW5AQy23epGdPKk1qWyeZ3sD0enPcDPON9lYwuE8zSi2jq5c3LUSjZ7llRzVh6st429TVClliszNO72FbM9dBsQytrSxJRTWu6JfG3NBre/NkVG2wWvfQm7JarXy2BRtzuyBKHQErWafwLLSkrPvIi1fmAQspbXJ5rLMorTSxFpau7C0Vq79NABtNPoHLy6Dkk9kDSclo0BFXfoDvZPkTteD0y+ZF7rYBPVZb/AAId7NuTyq9vxC1tLagJK7sHyS/Eklrdbg4q97hS122QeZJWto+YktLkAkC00vbqxu+W+tl0BNr0YCtvrdMkle3T1FqnsC/MBp503yTsRem+xJb2SDVuyAg+i1Iu/X1sSaaTV7X5kbKKdvgUZMS06mmxQW1v0jZUdZ45gQMChgAAAAAAAAACAAAAAAAAAAAAAQxAD3Ik5LX4EcoCETsgsgIDHlJRptkXSCVyWXKWRjaSRPKlVeZX02Jtriz2Y7lijZaohJWG00jYT0HcRUIAAAAAAZK5FDAdwuFiSRBF7EUWW0I5QoRZAiostppL1M1YnbQLDAwpWCxJCAVhWJ7iasgIvTQcGknfd6CScgaaeugA/wAAtcNx7AOysIAAUlcViQWASGFh2AVx3HYLAId7CAB3I5LkgTAraaGpFqZFxi/LzQAnclnXMhKlKKTU4u4Km34mvgwLYWaumTS0IRVrW2JXIJoe3xIXsTWq8gHtpsFtd7kU7ktPiBJa6XGtW1yIq7s1yC7flcgk5JSSStoSbva2xBN9R5rST3Cpq6ttfkSvpa5C+ur+CGnrtZANNhrZ2k7ivyQQlaWjsyAvtz0G2JtN67eQZtdFcBtSV0KLy9fUV+drjvZJMA256MEwbslYW+xQ03uwTvKy3Q21JdGiLvdcwG3bVpid1Z6BLXUV7rX8QJbq7VmGm9tiPPUL3AHdybS0W41q9EK9l5ko6SbvysAaZrWtfV+RF77A1a3nzG27WANeTuP0FNNJNaAs2vmAX1BO3eQrLNcNPQAk7u7COnmOycrbivZ2f4AO/LcHz5kW7q4aaa3A5oABtQACAAAYCGAANDSEiaCHHYlHmuoraWuTiuuoQlpG/IlFInZpxWliVlntyCI2tfzHleg4p3v08yahdO2nQCChtd2Qkm9lctytRkmteTFHRa7kELN6DUb6MnveytYFHTX5MCKVuWglaPefPQk33UuQaK1tuhVQtvqkkDUWur6kms2lttmPkudncgry+didopXbXQlLNJa2VvIHeKi9GrgRyRSbb+C5hCGa9tBuzv5jd00+QEcstNVbyCz0125ErLPf8hpZrckBFJOXO3QeXV6aDyyzdBKy0S2AjtFq1xqN42W+9iWnKXz5A4pZlvK3JgQk7O+3kN6zbJJ/dXrqRcpO3JLcBN7a/AO6+XncfNL4ilpoAnF7q/oNrK8rlo1e5FPR+XmOTzRa2AWy7qHborvoN66p6eQNvRJ3ASVnrZMJK0X+YOzbvv1BSstNV5gNvu25Ctf1CTlls+fQGlKTab13QA3a1vQJNWVgT3TVn1Ba7rVsBvZSi1oLbffdWDupWSurg7pPS2mrAjlV9rEZK/qStZOXUjPS/KJRmr0m+8t+ZmZunB3tHW5jm1matY641ioAAGkAxDAACwWIEAxAAAAAAm7CzASAjmQ86AYCUl1C66gAxZkClu7aICT0CEXPZaFavJ6mmhLsyW6akQ7MMljUoxls7CdMxyb4xQolsIoeSw1Fom10hNZai9CLV25X1ZdO81a6SRTLR2Ag2VyJyIliVARJoRpggsAFCsNIGADSJJAlcsUSCNiVkh2DmQG5LKragkSu9kQRUddBqLT2JrSyC1iWqSQEvQDKogStcViBA3cdhW5gRa6A1K+o7N7q19gUJt2hFyfRIoQBZp2as+jAAGJD3ABgtAQDXmOwlqPmAAAAAOID/MCLVgJBYCEpWVhKpKKduYqitIjcCbdyVKVrrqVphF95AaCXJMgiViCS2HytsRiS5gNPujb9BJ2suQ0rystwHfZBe6CSy2B2SVuYDWw0tbt7iGvEuaIp3Sf9xt+dmK3xFGzW4DWqT5km3a3MSWbbZbj0cr7ACd1ppoPpbfmJ72DXMo8gD0eiG99WJK2iu/MPNgNK6Dn5BfewkrRvzANNkD0aTB62YNX52XIB3srt90Sb+6EU2rbPoL3t/wAAG97hYTtJ2bst9BaPd6AP3fIL7D/ISV47ANava4PS13ZsV5K+lvQTabT3AlyvfQS82OyzWS0evoJsASsC6dR2utBWvawA9H6Bz8gFa+gBu1cOvIHp6Ba8b8gOaAAbUCGIAAAABiGA0WJFcSxBFiV2Ss9CK8ibfLlzIizJaKcdb+Y1FLV/hqC0Vk+6Pkla76gCXR3XkOLVr/h0CL3Y73YBd6ZnzsDVr3egNySet0+g0r6dCBJ720DNFpJrboDSUk27LohtZk3a0fxKBRTS71vxEks3W3ULd1qL2D3k1r1ATdkrOyGtfIWaOZa7cmNJRvfVeoA5SzaC2T2t6jillvtYHq018WAoxeUbVr31JWy91a6XFGyvffqBFJ2u728l+AKTzK2kulyacm2k7Rty5ikv3VZLcgTtzV9Qe91pbYGnlbsGlugCT66+hKyTbV/iG2vn8wTvFtK2rQA3aGtmlrYjJycr3sraJ7klZebtbUhJOVk2UDcdMr15oVmpa21V0Dirpx2/EXvK7AbVpW1Gl13I3u9A1+ABBOMm/wAhLWW179CTayq2z1EnlvrZMBtclt6C38KVgd1FtK/qNx0STu3roAvTb8Rp3dl+IrK++r1suRJRVtfkwIrWVrf8A3bW9lux9Ek7t29AbtNpa9WAR18lve24aZtdX+BGT7qS082NOzatd9QF15aEdZNZdyTbS72ortrawFdRaO773kY6tOxultfmiucE7/3NSpXP2E5PqXyp67FUoPodNs6QzMaqNckGRkbMuxPtfIHV8iFhDYn2n7v4g5+RAAJ52Rcn1EMBAOzHlZBECWRhkYCAeVhlYVEm9IJddQUG2hyi3JsCC01L4yU4+ZVlYWaJVi67i9SyNVrmUKfJktGZ01tf2lxuqZteoak0u1spXItohqIuk2bYrgLXkmVCFYkoyfIlkk9kEV2HYmoMeUorsSUSWWxLLroBGKsTWj9B2BK9yAsKw7aAtCAXUaEtdR7AT/MfIja3qNGVMAs2xpakCAdgtyIEKTdiSW4Nd1gOpOk3Hs8ysne7uFKpCNS83JRtvF2ZmuGYoslrJtXtfnuFvMKexKwCQWJWHawEVoOw7ahYgSQ+bDT4ju7WAQANaAK1x20sFrha4BoD5WAOYEJrMUtNbpmmwJX0LsZr32LKasX5V0BRGwJbMFq10Ju1kPeNuZAtdb/gCTe2jJR01BtsAtZXWzDeV0A7adP7gF7seXS+6FyHtp8yAlo/MdtNNxXe6D116hUou0rDbve9iLayq2+2o34dQHdZrLYLK13+DBJWdtwXeS0Ae7V9GNqSvdK26aYrgm9ktAHB2jYG9X/2xbSutOoN3fR9Qhp95C0d3+DFZqNr+o0/mFR5pNjdlYa0d1qL4eYQOybfNbWHe6utmLVT5L0H4Vpuwo0vqrIWiiOzT635MTcbvTfcAVlqtPIT0asPUG1y080APVb6it1B77gnaVgG3bTYL3sK1wegDvo0t/MWZ2WiTXNA1sF9ddwHfvXfyBvSy0Ykt/7g2lHnflYIF3fMVr+m4J3Su9WEks35IDnAAG2gIYgAAABgAANFkStblkfxCLE7lkI3TvsVxLIvnuQT1umuRNSWj5kX3o5o/FEtrLl+REODSTbV10FmutIjj3bgtr8/QAbahotL2fkEUpys3b0JSqOz0v5ciF7pR0t1ALqPVpDavu7XHHvK2Vt/gKWbPHtX4fCgC/RWV+e42k3vb0BaLV687icXmjyXmAKKytLxLW4LW/PUJWinFp2ve9gejstGA73vbQI2VkmtdwipSem35kYyzx1Ta5MCWVt75X1Cz2auwaez3XlYLXb018gE/F0Q3v3XrzG1mlqtFuhJ3llfht8gBXV1ybuShG93fblzFZ3fNdRWan3b5eS6gJSi4uNtU76jaStld76tIO7eSza7uxHLZRala75gD0Vt35itda/mOVtefwuKSeiSV+vMoTdlZ7i5pNaDy2TU079ASbt+bAVld5nbUbtqkrWFfWz1d9kTyS0b0b1sBC7b+A4uyva/wHe+3QFJpZbsBdW33lyFq1ruNwcpWTSdrpsaUdX4vMCKjbWOj/MlJN/IllTSyzd+mWwstmkk77gNu6s3qt7EXHLFvW3Mb1llSv1JJyjOPmrO5BW21eLt8eSFkcU7k3ZyfPqgv3r83yRRBRlFZYv1Qrb21JuKzK8kl+YpNNWUbAVZXJW8tWRatp4i1q2z5EXFvvaq5RBR1T5eZXKPeatt5GjLJ7R/EjZX01b5BGdUbp2tYrlTV7W1NjTaurNEHZ6WLsZXRjfTQi6O+hqUU79CShGXkXZpilRtyI9lfkbHTs9dBqF0/IbNMapeTBU9Njba7corR9Qtruxs0yKk9rWGqTNTg7tP4Cs0r2vy1Gxn7NrdDUNVoaN7eYNLkNjO4X1tZD7J9C7VJrkNXak4xzaE2KFS02sxqi3/AJLErxvfR7DevwGxUqStruPs4pX5dOhZbS/Mkota63Wq0G1Z3QT30E8OuT0NLilLRW5sIrny8hsZex1Suxqjr4maUkldq99BNJ8vixsVezxXPUi6S5Gi24Ly3GxRky+6h6teRcr6q2t9xOK5AVJJLb4jtpoWKKd7WCyatswKst1ZBlui21uoJKz5WApyJjcOhYoXcX10Q0kpNvVdAKlHyGl8ieXTS78wlF3bV2uoEZJW8yKXd2uy1xstUFu6mktebAry2e1x5VrYk42DLaL1W4EbNPVfEll5rUFHYkllvZ6PkQRy2HYk072BeIyI2BXLGtNBWVvMCKSG43WjJJJRu1r5Bl26vcDP7PruJYe73sabJ2V7IaTknfV35l2KVSypW1HlSbX4lkYSd1b5Aoq+VbEEMvTVBbyLElfoJRvd3u+SArypPVDS16E2mk736Cs3bTQCNmwyu+xY1llZaisBXl10Q/PoWNPa1hb6W9NAIW0ux27trbk7NLYSW35gQcfIbi7f4LMuZaPnsJq0svQCu3dTGok3G1urFbne1tXzAWV35eQ1Z6XdySjaWm/QatHyb0Ail3dNx2b02fUb0k3yStdBZLS+oBlutd/IFzQWdtPwG0ANaN2aQluugJX9R2aaWlwp5Xrdq3IjFXsySsnaXq2gSk2pO6XQIH0ejQe708wWqbbbXUIxvqotpdFcimtU9Q3T0vbUEne2sX56Dssqd9eiANbMWjW+rCLb1SuEXq1fzVgJa3VxSflfyEur3JZ7XX5agJO6uNrVNq6I6pEnKy6rzAaSu1fXkRSfPqOTStvZg+n4gJO705ElKyt8yKvdpglflYAadg3Vuo7avkKS0VmA2tN720QnGzalGzCOZNLn5Brm7z9QC9vL1Dne+gPVaBsrJacghX1WlwfiutfIk33LZdetyKcdLO/QB3bfQSuxtZkopXe9w8V5WStoAvDdXvcW8diSflr6C3XS4BbS97oPIIrTyeugWtrzAWl+lht6X5gn5XFK+mnMo//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292" t="22064" r="23214" b="13598"/>
          <a:stretch/>
        </p:blipFill>
        <p:spPr>
          <a:xfrm>
            <a:off x="3733800" y="3429000"/>
            <a:ext cx="4868146" cy="2572172"/>
          </a:xfrm>
          <a:prstGeom prst="rect">
            <a:avLst/>
          </a:prstGeom>
        </p:spPr>
      </p:pic>
    </p:spTree>
    <p:extLst>
      <p:ext uri="{BB962C8B-B14F-4D97-AF65-F5344CB8AC3E}">
        <p14:creationId xmlns:p14="http://schemas.microsoft.com/office/powerpoint/2010/main" val="93056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t>Website</a:t>
            </a:r>
          </a:p>
        </p:txBody>
      </p:sp>
      <p:sp>
        <p:nvSpPr>
          <p:cNvPr id="2" name="Content Placeholder 1"/>
          <p:cNvSpPr>
            <a:spLocks noGrp="1"/>
          </p:cNvSpPr>
          <p:nvPr>
            <p:ph sz="quarter" idx="17"/>
          </p:nvPr>
        </p:nvSpPr>
        <p:spPr>
          <a:xfrm>
            <a:off x="533400" y="1219200"/>
            <a:ext cx="8077200" cy="2133600"/>
          </a:xfrm>
        </p:spPr>
        <p:txBody>
          <a:bodyPr/>
          <a:lstStyle/>
          <a:p>
            <a:pPr marL="0" indent="0" algn="ctr">
              <a:buNone/>
            </a:pPr>
            <a:r>
              <a:rPr lang="en-US" sz="2800" dirty="0">
                <a:solidFill>
                  <a:srgbClr val="8C5C2C"/>
                </a:solidFill>
              </a:rPr>
              <a:t>DO YOU </a:t>
            </a:r>
            <a:r>
              <a:rPr lang="en-US" sz="2800" dirty="0" smtClean="0">
                <a:solidFill>
                  <a:srgbClr val="8C5C2C"/>
                </a:solidFill>
              </a:rPr>
              <a:t>LIKE DOING ALL YOUR WORK ONLINE?</a:t>
            </a:r>
          </a:p>
          <a:p>
            <a:pPr marL="0" indent="0" algn="ctr">
              <a:buNone/>
            </a:pPr>
            <a:endParaRPr lang="en-US" sz="2400" dirty="0"/>
          </a:p>
          <a:p>
            <a:r>
              <a:rPr lang="en-US" sz="2400" dirty="0" smtClean="0"/>
              <a:t>1,200 words</a:t>
            </a:r>
            <a:endParaRPr lang="en-US" sz="2400" dirty="0"/>
          </a:p>
          <a:p>
            <a:r>
              <a:rPr lang="en-US" sz="2400" dirty="0" smtClean="0"/>
              <a:t>Can </a:t>
            </a:r>
            <a:r>
              <a:rPr lang="en-US" sz="2400" dirty="0"/>
              <a:t>use media</a:t>
            </a:r>
          </a:p>
          <a:p>
            <a:endParaRPr lang="en-US" dirty="0"/>
          </a:p>
        </p:txBody>
      </p:sp>
      <p:pic>
        <p:nvPicPr>
          <p:cNvPr id="7" name="Picture 8" descr="\\whs.doit.wisc.edu\whs\WHSData\Staff\PUBHIST\History Day\Contest - State\2015\Photos\20150425-DSC_055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70585" y="3563270"/>
            <a:ext cx="3765763" cy="246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633" t="2960" r="5644" b="35362"/>
          <a:stretch/>
        </p:blipFill>
        <p:spPr bwMode="auto">
          <a:xfrm>
            <a:off x="422031" y="3400237"/>
            <a:ext cx="4341182" cy="2630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239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t>Performance</a:t>
            </a:r>
          </a:p>
        </p:txBody>
      </p:sp>
      <p:sp>
        <p:nvSpPr>
          <p:cNvPr id="4" name="Content Placeholder 1"/>
          <p:cNvSpPr>
            <a:spLocks noGrp="1"/>
          </p:cNvSpPr>
          <p:nvPr>
            <p:ph sz="quarter" idx="17"/>
          </p:nvPr>
        </p:nvSpPr>
        <p:spPr>
          <a:xfrm>
            <a:off x="509954" y="1143000"/>
            <a:ext cx="8077200" cy="4343400"/>
          </a:xfrm>
        </p:spPr>
        <p:txBody>
          <a:bodyPr/>
          <a:lstStyle/>
          <a:p>
            <a:pPr marL="0" indent="0" algn="ctr">
              <a:buNone/>
            </a:pPr>
            <a:r>
              <a:rPr lang="en-US" sz="2800" dirty="0" smtClean="0">
                <a:solidFill>
                  <a:srgbClr val="8C5C2C"/>
                </a:solidFill>
              </a:rPr>
              <a:t>DO YOU LIKE PUBLIC SPEAKING? </a:t>
            </a:r>
          </a:p>
          <a:p>
            <a:pPr marL="0" indent="0" algn="ctr">
              <a:buNone/>
            </a:pPr>
            <a:r>
              <a:rPr lang="en-US" sz="2800" dirty="0" smtClean="0">
                <a:solidFill>
                  <a:srgbClr val="8C5C2C"/>
                </a:solidFill>
              </a:rPr>
              <a:t>ARE YOU IN IT TO WIN IT?</a:t>
            </a:r>
          </a:p>
          <a:p>
            <a:pPr marL="0" indent="0" algn="ctr">
              <a:buNone/>
            </a:pPr>
            <a:endParaRPr lang="en-US" sz="1200" dirty="0"/>
          </a:p>
          <a:p>
            <a:r>
              <a:rPr lang="en-US" sz="2400" dirty="0" smtClean="0"/>
              <a:t>10 minutes</a:t>
            </a:r>
            <a:endParaRPr lang="en-US" sz="2400" dirty="0"/>
          </a:p>
          <a:p>
            <a:r>
              <a:rPr lang="en-US" sz="2400" dirty="0" smtClean="0"/>
              <a:t>Props not necessary</a:t>
            </a:r>
            <a:endParaRPr lang="en-US" sz="2400" dirty="0"/>
          </a:p>
          <a:p>
            <a:r>
              <a:rPr lang="en-US" sz="2400" dirty="0" smtClean="0"/>
              <a:t>Make an argument</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726" r="9022" b="14099"/>
          <a:stretch/>
        </p:blipFill>
        <p:spPr>
          <a:xfrm>
            <a:off x="4794736" y="3453508"/>
            <a:ext cx="3786555" cy="2485292"/>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460" r="3458" b="7741"/>
          <a:stretch/>
        </p:blipFill>
        <p:spPr>
          <a:xfrm>
            <a:off x="838200" y="3657600"/>
            <a:ext cx="3470031" cy="2292923"/>
          </a:xfrm>
          <a:prstGeom prst="rect">
            <a:avLst/>
          </a:prstGeom>
        </p:spPr>
      </p:pic>
    </p:spTree>
    <p:extLst>
      <p:ext uri="{BB962C8B-B14F-4D97-AF65-F5344CB8AC3E}">
        <p14:creationId xmlns:p14="http://schemas.microsoft.com/office/powerpoint/2010/main" val="78498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t>Annotated Bibliography + Process Paper</a:t>
            </a:r>
          </a:p>
        </p:txBody>
      </p:sp>
      <p:sp>
        <p:nvSpPr>
          <p:cNvPr id="2" name="Content Placeholder 1"/>
          <p:cNvSpPr>
            <a:spLocks noGrp="1"/>
          </p:cNvSpPr>
          <p:nvPr>
            <p:ph sz="quarter" idx="17"/>
          </p:nvPr>
        </p:nvSpPr>
        <p:spPr>
          <a:xfrm>
            <a:off x="533400" y="1295400"/>
            <a:ext cx="8077200" cy="4724400"/>
          </a:xfrm>
        </p:spPr>
        <p:txBody>
          <a:bodyPr/>
          <a:lstStyle/>
          <a:p>
            <a:r>
              <a:rPr lang="en-US" sz="2800" dirty="0" smtClean="0"/>
              <a:t>Annotated Bibliography</a:t>
            </a:r>
          </a:p>
          <a:p>
            <a:pPr lvl="1"/>
            <a:r>
              <a:rPr lang="en-US" sz="2400" u="sng" dirty="0" smtClean="0">
                <a:solidFill>
                  <a:srgbClr val="8C5C2C"/>
                </a:solidFill>
              </a:rPr>
              <a:t>Annotated</a:t>
            </a:r>
            <a:r>
              <a:rPr lang="en-US" sz="2400" dirty="0" smtClean="0"/>
              <a:t> = You write a few sentences about how each source helped you learn about your topic.</a:t>
            </a:r>
          </a:p>
          <a:p>
            <a:pPr lvl="1"/>
            <a:r>
              <a:rPr lang="en-US" sz="2400" u="sng" dirty="0" smtClean="0">
                <a:solidFill>
                  <a:srgbClr val="8C5C2C"/>
                </a:solidFill>
              </a:rPr>
              <a:t>Bibliography</a:t>
            </a:r>
            <a:r>
              <a:rPr lang="en-US" sz="2400" dirty="0" smtClean="0">
                <a:solidFill>
                  <a:srgbClr val="8C5C2C"/>
                </a:solidFill>
              </a:rPr>
              <a:t> </a:t>
            </a:r>
            <a:r>
              <a:rPr lang="en-US" sz="2400" dirty="0" smtClean="0"/>
              <a:t>= Cite your source so someone can find it </a:t>
            </a:r>
            <a:r>
              <a:rPr lang="en-US" sz="2400" i="1" dirty="0" smtClean="0"/>
              <a:t>and </a:t>
            </a:r>
            <a:r>
              <a:rPr lang="en-US" sz="2400" dirty="0" smtClean="0"/>
              <a:t>give proper credit to the creator.</a:t>
            </a:r>
          </a:p>
          <a:p>
            <a:r>
              <a:rPr lang="en-US" sz="2800" dirty="0" smtClean="0"/>
              <a:t>Process Paper</a:t>
            </a:r>
          </a:p>
          <a:p>
            <a:pPr lvl="1"/>
            <a:r>
              <a:rPr lang="en-US" sz="2400" dirty="0" smtClean="0"/>
              <a:t>Needed if you want to compete (one per group)</a:t>
            </a:r>
          </a:p>
          <a:p>
            <a:pPr lvl="1"/>
            <a:r>
              <a:rPr lang="en-US" sz="2400" dirty="0" smtClean="0"/>
              <a:t>Only maximum 500 words</a:t>
            </a:r>
          </a:p>
          <a:p>
            <a:pPr lvl="1"/>
            <a:r>
              <a:rPr lang="en-US" sz="2400" dirty="0" smtClean="0"/>
              <a:t>Answer a few questions:</a:t>
            </a:r>
          </a:p>
          <a:p>
            <a:pPr lvl="2"/>
            <a:r>
              <a:rPr lang="en-US" dirty="0" smtClean="0"/>
              <a:t>How did you pick your topic?</a:t>
            </a:r>
          </a:p>
          <a:p>
            <a:pPr lvl="2"/>
            <a:r>
              <a:rPr lang="en-US" dirty="0" smtClean="0"/>
              <a:t>What did you find surprising?</a:t>
            </a:r>
          </a:p>
          <a:p>
            <a:pPr lvl="2"/>
            <a:r>
              <a:rPr lang="en-US" dirty="0" smtClean="0"/>
              <a:t>Where did you find your favorite source?</a:t>
            </a:r>
            <a:endParaRPr lang="en-US" dirty="0"/>
          </a:p>
        </p:txBody>
      </p:sp>
    </p:spTree>
    <p:extLst>
      <p:ext uri="{BB962C8B-B14F-4D97-AF65-F5344CB8AC3E}">
        <p14:creationId xmlns:p14="http://schemas.microsoft.com/office/powerpoint/2010/main" val="277005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3D7D"/>
                </a:solidFill>
                <a:latin typeface="Arial" panose="020B0604020202020204" pitchFamily="34" charset="0"/>
                <a:cs typeface="Arial" panose="020B0604020202020204" pitchFamily="34" charset="0"/>
              </a:rPr>
              <a:t>Competitions*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53000" y="1676400"/>
            <a:ext cx="3962400" cy="3657600"/>
          </a:xfrm>
        </p:spPr>
        <p:txBody>
          <a:bodyPr>
            <a:normAutofit/>
          </a:bodyPr>
          <a:lstStyle/>
          <a:p>
            <a:r>
              <a:rPr lang="en-US" dirty="0" smtClean="0">
                <a:solidFill>
                  <a:schemeClr val="tx2"/>
                </a:solidFill>
                <a:latin typeface="Arial" panose="020B0604020202020204" pitchFamily="34" charset="0"/>
                <a:cs typeface="Arial" panose="020B0604020202020204" pitchFamily="34" charset="0"/>
              </a:rPr>
              <a:t>School Events</a:t>
            </a:r>
          </a:p>
          <a:p>
            <a:r>
              <a:rPr lang="en-US" dirty="0" smtClean="0">
                <a:solidFill>
                  <a:schemeClr val="tx2"/>
                </a:solidFill>
                <a:latin typeface="Arial" panose="020B0604020202020204" pitchFamily="34" charset="0"/>
                <a:cs typeface="Arial" panose="020B0604020202020204" pitchFamily="34" charset="0"/>
              </a:rPr>
              <a:t>Regional Contests</a:t>
            </a:r>
          </a:p>
          <a:p>
            <a:r>
              <a:rPr lang="en-US" dirty="0" smtClean="0">
                <a:solidFill>
                  <a:schemeClr val="tx2"/>
                </a:solidFill>
                <a:latin typeface="Arial" panose="020B0604020202020204" pitchFamily="34" charset="0"/>
                <a:cs typeface="Arial" panose="020B0604020202020204" pitchFamily="34" charset="0"/>
              </a:rPr>
              <a:t>State Competition</a:t>
            </a:r>
          </a:p>
          <a:p>
            <a:pPr lvl="1"/>
            <a:r>
              <a:rPr lang="en-US" dirty="0" smtClean="0">
                <a:solidFill>
                  <a:schemeClr val="accent5"/>
                </a:solidFill>
                <a:latin typeface="Arial" panose="020B0604020202020204" pitchFamily="34" charset="0"/>
                <a:cs typeface="Arial" panose="020B0604020202020204" pitchFamily="34" charset="0"/>
              </a:rPr>
              <a:t>Madison, WI</a:t>
            </a:r>
          </a:p>
          <a:p>
            <a:r>
              <a:rPr lang="en-US" dirty="0" smtClean="0">
                <a:solidFill>
                  <a:schemeClr val="tx2"/>
                </a:solidFill>
                <a:latin typeface="Arial" panose="020B0604020202020204" pitchFamily="34" charset="0"/>
                <a:cs typeface="Arial" panose="020B0604020202020204" pitchFamily="34" charset="0"/>
              </a:rPr>
              <a:t>National Contest</a:t>
            </a:r>
          </a:p>
          <a:p>
            <a:pPr lvl="1"/>
            <a:r>
              <a:rPr lang="en-US" dirty="0" smtClean="0">
                <a:solidFill>
                  <a:schemeClr val="accent5"/>
                </a:solidFill>
                <a:latin typeface="Arial" panose="020B0604020202020204" pitchFamily="34" charset="0"/>
                <a:cs typeface="Arial" panose="020B0604020202020204" pitchFamily="34" charset="0"/>
              </a:rPr>
              <a:t>Washington D.C.</a:t>
            </a:r>
          </a:p>
        </p:txBody>
      </p:sp>
      <p:pic>
        <p:nvPicPr>
          <p:cNvPr id="1026" name="Picture 2" descr="Image result for state of wiscons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4804646" cy="43434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2609151" y="2362200"/>
            <a:ext cx="112277"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962400" y="4953000"/>
            <a:ext cx="112277"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17689" y="5023757"/>
            <a:ext cx="112277"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411723" y="4229100"/>
            <a:ext cx="112277"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815978" y="3581400"/>
            <a:ext cx="112277"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906261" y="3581400"/>
            <a:ext cx="112277"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297734" y="3350079"/>
            <a:ext cx="112277"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xplosion 1 4"/>
          <p:cNvSpPr/>
          <p:nvPr/>
        </p:nvSpPr>
        <p:spPr>
          <a:xfrm rot="20407321">
            <a:off x="506550" y="1333693"/>
            <a:ext cx="5279720" cy="4032772"/>
          </a:xfrm>
          <a:prstGeom prst="irregularSeal1">
            <a:avLst/>
          </a:prstGeom>
          <a:solidFill>
            <a:srgbClr val="26EE9D"/>
          </a:solidFill>
          <a:ln>
            <a:solidFill>
              <a:srgbClr val="26E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dirty="0" smtClean="0">
                <a:solidFill>
                  <a:srgbClr val="FFFF00"/>
                </a:solidFill>
                <a:latin typeface="Arial" panose="020B0604020202020204" pitchFamily="34" charset="0"/>
                <a:cs typeface="Arial" panose="020B0604020202020204" pitchFamily="34" charset="0"/>
              </a:rPr>
              <a:t>*Optional</a:t>
            </a:r>
            <a:endParaRPr lang="en-US" sz="5200" dirty="0">
              <a:solidFill>
                <a:srgbClr val="FFFF00"/>
              </a:solidFill>
              <a:latin typeface="Arial" panose="020B0604020202020204" pitchFamily="34" charset="0"/>
              <a:cs typeface="Arial" panose="020B0604020202020204" pitchFamily="34" charset="0"/>
            </a:endParaRPr>
          </a:p>
        </p:txBody>
      </p:sp>
      <p:sp>
        <p:nvSpPr>
          <p:cNvPr id="6" name="Rectangle 5"/>
          <p:cNvSpPr/>
          <p:nvPr/>
        </p:nvSpPr>
        <p:spPr>
          <a:xfrm>
            <a:off x="5181600" y="5257800"/>
            <a:ext cx="3581400" cy="685800"/>
          </a:xfrm>
          <a:prstGeom prst="rect">
            <a:avLst/>
          </a:prstGeom>
          <a:solidFill>
            <a:srgbClr val="AC2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Arial Narrow" panose="020B0606020202030204" pitchFamily="34" charset="0"/>
              </a:rPr>
              <a:t>READ </a:t>
            </a:r>
          </a:p>
          <a:p>
            <a:pPr algn="ctr"/>
            <a:r>
              <a:rPr lang="en-US" sz="2000" b="1" dirty="0" smtClean="0">
                <a:solidFill>
                  <a:schemeClr val="bg1"/>
                </a:solidFill>
                <a:latin typeface="Arial Narrow" panose="020B0606020202030204" pitchFamily="34" charset="0"/>
              </a:rPr>
              <a:t>THE CONTEST RULE BOOK!</a:t>
            </a:r>
            <a:endParaRPr lang="en-US" sz="20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50427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t>Theme</a:t>
            </a:r>
          </a:p>
        </p:txBody>
      </p:sp>
      <p:sp>
        <p:nvSpPr>
          <p:cNvPr id="9219" name="Content Placeholder 2"/>
          <p:cNvSpPr>
            <a:spLocks noGrp="1"/>
          </p:cNvSpPr>
          <p:nvPr>
            <p:ph sz="quarter" idx="17"/>
          </p:nvPr>
        </p:nvSpPr>
        <p:spPr bwMode="auto">
          <a:xfrm>
            <a:off x="457200" y="1143000"/>
            <a:ext cx="1828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ct val="0"/>
              </a:spcBef>
              <a:buNone/>
            </a:pPr>
            <a:r>
              <a:rPr lang="en-US" altLang="en-US" dirty="0" smtClean="0"/>
              <a:t>Past Themes:</a:t>
            </a:r>
          </a:p>
        </p:txBody>
      </p:sp>
      <p:sp>
        <p:nvSpPr>
          <p:cNvPr id="4" name="Content Placeholder 2"/>
          <p:cNvSpPr txBox="1">
            <a:spLocks/>
          </p:cNvSpPr>
          <p:nvPr/>
        </p:nvSpPr>
        <p:spPr bwMode="auto">
          <a:xfrm>
            <a:off x="5476775" y="1081238"/>
            <a:ext cx="18288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Font typeface="Arial" charset="0"/>
              <a:buChar char="•"/>
              <a:defRPr sz="2200" b="1" kern="1200">
                <a:solidFill>
                  <a:srgbClr val="003E7E"/>
                </a:solidFill>
                <a:latin typeface="Arial Narrow" panose="020B0606020202030204" pitchFamily="34" charset="0"/>
                <a:ea typeface="+mn-ea"/>
                <a:cs typeface="+mn-cs"/>
              </a:defRPr>
            </a:lvl1pPr>
            <a:lvl2pPr marL="742950" indent="-28575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2pPr>
            <a:lvl3pPr marL="11430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3pPr>
            <a:lvl4pPr marL="16002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4pPr>
            <a:lvl5pPr marL="20574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Font typeface="Arial" charset="0"/>
              <a:buNone/>
            </a:pPr>
            <a:r>
              <a:rPr lang="en-US" altLang="en-US" dirty="0" smtClean="0"/>
              <a:t>2020 Theme:</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041" y="1749239"/>
            <a:ext cx="1951186" cy="150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74460" y="3200400"/>
            <a:ext cx="1752600" cy="1866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0" b="100000" l="375" r="100000"/>
                    </a14:imgEffect>
                  </a14:imgLayer>
                </a14:imgProps>
              </a:ext>
              <a:ext uri="{28A0092B-C50C-407E-A947-70E740481C1C}">
                <a14:useLocalDpi xmlns:a14="http://schemas.microsoft.com/office/drawing/2010/main"/>
              </a:ext>
            </a:extLst>
          </a:blip>
          <a:srcRect/>
          <a:stretch>
            <a:fillRect/>
          </a:stretch>
        </p:blipFill>
        <p:spPr bwMode="auto">
          <a:xfrm>
            <a:off x="221041" y="3337749"/>
            <a:ext cx="1576960" cy="1574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descr="Image result for 2015 nhd them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5800" y="5143500"/>
            <a:ext cx="27432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chr\Downloads\397-104_NHD_Triumph+Tragedy_Logo_FN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90872" y="1527792"/>
            <a:ext cx="1436188" cy="14567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67175" y="4347508"/>
            <a:ext cx="3733800" cy="707886"/>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solidFill>
                  <a:srgbClr val="001A7E"/>
                </a:solidFill>
                <a:latin typeface="Arial" panose="020B0604020202020204" pitchFamily="34" charset="0"/>
                <a:cs typeface="Arial" panose="020B0604020202020204" pitchFamily="34" charset="0"/>
              </a:rPr>
              <a:t>All kinds of barriers!</a:t>
            </a:r>
          </a:p>
          <a:p>
            <a:pPr marL="285750" indent="-285750">
              <a:buFont typeface="Arial" panose="020B0604020202020204" pitchFamily="34" charset="0"/>
              <a:buChar char="•"/>
            </a:pPr>
            <a:r>
              <a:rPr lang="en-US" sz="2000" b="1" dirty="0" smtClean="0">
                <a:solidFill>
                  <a:srgbClr val="001A7E"/>
                </a:solidFill>
                <a:latin typeface="Arial" panose="020B0604020202020204" pitchFamily="34" charset="0"/>
                <a:cs typeface="Arial" panose="020B0604020202020204" pitchFamily="34" charset="0"/>
              </a:rPr>
              <a:t>Don’t forget “in History”</a:t>
            </a:r>
            <a:endParaRPr lang="en-US" sz="2000" b="1" dirty="0">
              <a:solidFill>
                <a:srgbClr val="001A7E"/>
              </a:solidFill>
              <a:latin typeface="Arial" panose="020B0604020202020204" pitchFamily="34" charset="0"/>
              <a:cs typeface="Arial" panose="020B0604020202020204" pitchFamily="34" charset="0"/>
            </a:endParaRPr>
          </a:p>
        </p:txBody>
      </p:sp>
      <p:pic>
        <p:nvPicPr>
          <p:cNvPr id="1026" name="Picture 2" descr="C:\Users\chr\Downloads\NHD_2020ThemeLogo_colo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24375" y="1507242"/>
            <a:ext cx="2819400" cy="27651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1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smtClean="0"/>
              <a:t>Questions?</a:t>
            </a:r>
            <a:endParaRPr lang="en-US" altLang="en-US" dirty="0" smtClean="0"/>
          </a:p>
        </p:txBody>
      </p:sp>
      <p:sp>
        <p:nvSpPr>
          <p:cNvPr id="2" name="Content Placeholder 1"/>
          <p:cNvSpPr>
            <a:spLocks noGrp="1"/>
          </p:cNvSpPr>
          <p:nvPr>
            <p:ph sz="quarter" idx="17"/>
          </p:nvPr>
        </p:nvSpPr>
        <p:spPr>
          <a:xfrm>
            <a:off x="533400" y="1295400"/>
            <a:ext cx="8077200" cy="4343400"/>
          </a:xfrm>
        </p:spPr>
        <p:txBody>
          <a:bodyPr/>
          <a:lstStyle/>
          <a:p>
            <a:r>
              <a:rPr lang="en-US" sz="3200" dirty="0" smtClean="0"/>
              <a:t>Historians ask </a:t>
            </a:r>
            <a:r>
              <a:rPr lang="en-US" sz="3200" i="1" dirty="0" smtClean="0"/>
              <a:t>a lot </a:t>
            </a:r>
            <a:r>
              <a:rPr lang="en-US" sz="3200" dirty="0" smtClean="0"/>
              <a:t>of questions.</a:t>
            </a:r>
          </a:p>
          <a:p>
            <a:r>
              <a:rPr lang="en-US" sz="3200" dirty="0" smtClean="0"/>
              <a:t>Email National History Day in Wisconsin:</a:t>
            </a:r>
          </a:p>
          <a:p>
            <a:pPr lvl="1"/>
            <a:r>
              <a:rPr lang="en-US" sz="3200" dirty="0" smtClean="0">
                <a:hlinkClick r:id="rId3"/>
              </a:rPr>
              <a:t>historyday@wisconsinhistory.org</a:t>
            </a:r>
            <a:endParaRPr lang="en-US" sz="3200" dirty="0" smtClean="0"/>
          </a:p>
          <a:p>
            <a:pPr lvl="1"/>
            <a:r>
              <a:rPr lang="en-US" sz="3200" dirty="0" smtClean="0"/>
              <a:t>We will respond ASAP!</a:t>
            </a:r>
          </a:p>
          <a:p>
            <a:r>
              <a:rPr lang="en-US" sz="3200" dirty="0" smtClean="0"/>
              <a:t>Look at FAQs online:</a:t>
            </a:r>
          </a:p>
          <a:p>
            <a:pPr lvl="1"/>
            <a:r>
              <a:rPr lang="en-US" sz="3200" b="1" dirty="0">
                <a:solidFill>
                  <a:srgbClr val="8C5C2C"/>
                </a:solidFill>
              </a:rPr>
              <a:t>w</a:t>
            </a:r>
            <a:r>
              <a:rPr lang="en-US" sz="3200" b="1" dirty="0" smtClean="0">
                <a:solidFill>
                  <a:srgbClr val="8C5C2C"/>
                </a:solidFill>
              </a:rPr>
              <a:t>isconsinhistory.org/</a:t>
            </a:r>
            <a:r>
              <a:rPr lang="en-US" sz="3200" b="1" dirty="0" err="1" smtClean="0">
                <a:solidFill>
                  <a:srgbClr val="8C5C2C"/>
                </a:solidFill>
              </a:rPr>
              <a:t>nhd</a:t>
            </a:r>
            <a:endParaRPr lang="en-US" sz="3200" b="1" dirty="0" smtClean="0">
              <a:solidFill>
                <a:srgbClr val="8C5C2C"/>
              </a:solidFill>
            </a:endParaRPr>
          </a:p>
          <a:p>
            <a:pPr lvl="1"/>
            <a:r>
              <a:rPr lang="en-US" sz="3200" dirty="0" smtClean="0"/>
              <a:t>Lots of project help!</a:t>
            </a:r>
            <a:endParaRPr lang="en-US" sz="3200" dirty="0"/>
          </a:p>
        </p:txBody>
      </p:sp>
    </p:spTree>
    <p:extLst>
      <p:ext uri="{BB962C8B-B14F-4D97-AF65-F5344CB8AC3E}">
        <p14:creationId xmlns:p14="http://schemas.microsoft.com/office/powerpoint/2010/main" val="3142132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t>Define Breaking</a:t>
            </a:r>
          </a:p>
        </p:txBody>
      </p:sp>
      <p:sp>
        <p:nvSpPr>
          <p:cNvPr id="2" name="Content Placeholder 1"/>
          <p:cNvSpPr>
            <a:spLocks noGrp="1"/>
          </p:cNvSpPr>
          <p:nvPr>
            <p:ph sz="quarter" idx="17"/>
          </p:nvPr>
        </p:nvSpPr>
        <p:spPr>
          <a:xfrm>
            <a:off x="533400" y="1295400"/>
            <a:ext cx="8077200" cy="4343400"/>
          </a:xfrm>
        </p:spPr>
        <p:txBody>
          <a:bodyPr/>
          <a:lstStyle/>
          <a:p>
            <a:r>
              <a:rPr lang="en-US" sz="3200" dirty="0" smtClean="0">
                <a:solidFill>
                  <a:srgbClr val="8C5C2C"/>
                </a:solidFill>
              </a:rPr>
              <a:t>Specific definition: </a:t>
            </a:r>
          </a:p>
          <a:p>
            <a:pPr lvl="1"/>
            <a:r>
              <a:rPr lang="en-US" sz="3200" b="0" dirty="0" smtClean="0">
                <a:solidFill>
                  <a:srgbClr val="8C5C2C"/>
                </a:solidFill>
              </a:rPr>
              <a:t>To separate into parts</a:t>
            </a:r>
          </a:p>
          <a:p>
            <a:pPr lvl="1"/>
            <a:r>
              <a:rPr lang="en-US" sz="3200" b="0" dirty="0" smtClean="0">
                <a:solidFill>
                  <a:srgbClr val="8C5C2C"/>
                </a:solidFill>
              </a:rPr>
              <a:t>To violate</a:t>
            </a:r>
          </a:p>
          <a:p>
            <a:pPr lvl="1"/>
            <a:r>
              <a:rPr lang="en-US" sz="3200" dirty="0" smtClean="0">
                <a:solidFill>
                  <a:srgbClr val="8C5C2C"/>
                </a:solidFill>
              </a:rPr>
              <a:t>To overcome, interrupt, or disrupt</a:t>
            </a:r>
            <a:endParaRPr lang="en-US" sz="3200" b="0" dirty="0" smtClean="0">
              <a:solidFill>
                <a:srgbClr val="8C5C2C"/>
              </a:solidFill>
            </a:endParaRPr>
          </a:p>
          <a:p>
            <a:r>
              <a:rPr lang="en-US" sz="3200" dirty="0" smtClean="0"/>
              <a:t>Examples:</a:t>
            </a:r>
          </a:p>
          <a:p>
            <a:pPr lvl="1"/>
            <a:r>
              <a:rPr lang="en-US" sz="3200" dirty="0" smtClean="0"/>
              <a:t>Going back on a promise/treaty</a:t>
            </a:r>
          </a:p>
          <a:p>
            <a:pPr lvl="1"/>
            <a:r>
              <a:rPr lang="en-US" sz="3200" dirty="0" smtClean="0"/>
              <a:t>Trespassing </a:t>
            </a:r>
          </a:p>
          <a:p>
            <a:pPr lvl="1"/>
            <a:r>
              <a:rPr lang="en-US" sz="3200" dirty="0" smtClean="0"/>
              <a:t>Records</a:t>
            </a:r>
          </a:p>
        </p:txBody>
      </p:sp>
    </p:spTree>
    <p:extLst>
      <p:ext uri="{BB962C8B-B14F-4D97-AF65-F5344CB8AC3E}">
        <p14:creationId xmlns:p14="http://schemas.microsoft.com/office/powerpoint/2010/main" val="62492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t>Define Barrier</a:t>
            </a:r>
          </a:p>
        </p:txBody>
      </p:sp>
      <p:sp>
        <p:nvSpPr>
          <p:cNvPr id="2" name="Content Placeholder 1"/>
          <p:cNvSpPr>
            <a:spLocks noGrp="1"/>
          </p:cNvSpPr>
          <p:nvPr>
            <p:ph sz="quarter" idx="17"/>
          </p:nvPr>
        </p:nvSpPr>
        <p:spPr>
          <a:xfrm>
            <a:off x="533400" y="1295400"/>
            <a:ext cx="8077200" cy="4343400"/>
          </a:xfrm>
        </p:spPr>
        <p:txBody>
          <a:bodyPr/>
          <a:lstStyle/>
          <a:p>
            <a:r>
              <a:rPr lang="en-US" sz="3600" dirty="0" smtClean="0">
                <a:solidFill>
                  <a:srgbClr val="8C5C2C"/>
                </a:solidFill>
              </a:rPr>
              <a:t>Specific definition: </a:t>
            </a:r>
            <a:r>
              <a:rPr lang="en-US" sz="3600" b="0" dirty="0" smtClean="0">
                <a:solidFill>
                  <a:srgbClr val="8C5C2C"/>
                </a:solidFill>
              </a:rPr>
              <a:t>something in the way</a:t>
            </a:r>
          </a:p>
          <a:p>
            <a:pPr marL="457200" lvl="1" indent="0">
              <a:buNone/>
            </a:pPr>
            <a:endParaRPr lang="en-US" sz="3600" b="0" dirty="0" smtClean="0">
              <a:solidFill>
                <a:srgbClr val="8C5C2C"/>
              </a:solidFill>
            </a:endParaRPr>
          </a:p>
          <a:p>
            <a:r>
              <a:rPr lang="en-US" sz="3200" dirty="0"/>
              <a:t>Examples:</a:t>
            </a:r>
          </a:p>
          <a:p>
            <a:pPr lvl="1"/>
            <a:r>
              <a:rPr lang="en-US" sz="3200" dirty="0" smtClean="0"/>
              <a:t>Fencing</a:t>
            </a:r>
            <a:endParaRPr lang="en-US" sz="3200" dirty="0"/>
          </a:p>
          <a:p>
            <a:pPr lvl="1"/>
            <a:r>
              <a:rPr lang="en-US" sz="3200" dirty="0" smtClean="0"/>
              <a:t>Language</a:t>
            </a:r>
            <a:endParaRPr lang="en-US" sz="3200" dirty="0"/>
          </a:p>
          <a:p>
            <a:pPr lvl="1"/>
            <a:r>
              <a:rPr lang="en-US" sz="3200" dirty="0" smtClean="0"/>
              <a:t>Laws</a:t>
            </a:r>
            <a:endParaRPr lang="en-US" sz="3200" dirty="0"/>
          </a:p>
          <a:p>
            <a:pPr lvl="1"/>
            <a:endParaRPr lang="en-US" dirty="0" smtClean="0"/>
          </a:p>
          <a:p>
            <a:pPr lvl="1"/>
            <a:endParaRPr lang="en-US" dirty="0"/>
          </a:p>
        </p:txBody>
      </p:sp>
    </p:spTree>
    <p:extLst>
      <p:ext uri="{BB962C8B-B14F-4D97-AF65-F5344CB8AC3E}">
        <p14:creationId xmlns:p14="http://schemas.microsoft.com/office/powerpoint/2010/main" val="161779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1000"/>
                                        <p:tgtEl>
                                          <p:spTgt spid="2">
                                            <p:txEl>
                                              <p:pRg st="5" end="5"/>
                                            </p:txEl>
                                          </p:spTgt>
                                        </p:tgtEl>
                                      </p:cBhvr>
                                    </p:animEffect>
                                    <p:anim calcmode="lin" valueType="num">
                                      <p:cBhvr>
                                        <p:cTn id="3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t>Barriers = Bad?</a:t>
            </a:r>
          </a:p>
        </p:txBody>
      </p:sp>
      <p:sp>
        <p:nvSpPr>
          <p:cNvPr id="2" name="Oval 1"/>
          <p:cNvSpPr/>
          <p:nvPr/>
        </p:nvSpPr>
        <p:spPr>
          <a:xfrm rot="324227">
            <a:off x="5153024" y="994581"/>
            <a:ext cx="3429000" cy="2286000"/>
          </a:xfrm>
          <a:prstGeom prst="ellipse">
            <a:avLst/>
          </a:prstGeom>
          <a:solidFill>
            <a:srgbClr val="CF7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smtClean="0">
                <a:latin typeface="Arial" panose="020B0604020202020204" pitchFamily="34" charset="0"/>
                <a:cs typeface="Arial" panose="020B0604020202020204" pitchFamily="34" charset="0"/>
              </a:rPr>
              <a:t>NO!</a:t>
            </a:r>
            <a:endParaRPr lang="en-US" sz="7000" dirty="0">
              <a:latin typeface="Arial" panose="020B0604020202020204" pitchFamily="34" charset="0"/>
              <a:cs typeface="Arial" panose="020B0604020202020204" pitchFamily="34" charset="0"/>
            </a:endParaRPr>
          </a:p>
        </p:txBody>
      </p:sp>
      <p:grpSp>
        <p:nvGrpSpPr>
          <p:cNvPr id="3" name="Group 2"/>
          <p:cNvGrpSpPr/>
          <p:nvPr/>
        </p:nvGrpSpPr>
        <p:grpSpPr>
          <a:xfrm>
            <a:off x="838200" y="1314766"/>
            <a:ext cx="2270125" cy="2266634"/>
            <a:chOff x="838200" y="1314766"/>
            <a:chExt cx="2270125" cy="2266634"/>
          </a:xfrm>
        </p:grpSpPr>
        <p:sp>
          <p:nvSpPr>
            <p:cNvPr id="5" name="Content Placeholder 1"/>
            <p:cNvSpPr txBox="1">
              <a:spLocks/>
            </p:cNvSpPr>
            <p:nvPr/>
          </p:nvSpPr>
          <p:spPr>
            <a:xfrm>
              <a:off x="1435893" y="2997251"/>
              <a:ext cx="1074738" cy="584149"/>
            </a:xfrm>
            <a:prstGeom prst="rect">
              <a:avLst/>
            </a:prstGeom>
          </p:spPr>
          <p:txBody>
            <a:bodyPr/>
            <a:lstStyle>
              <a:lvl1pPr marL="342900" indent="-342900" algn="l" rtl="0" eaLnBrk="1" fontAlgn="base" hangingPunct="1">
                <a:spcBef>
                  <a:spcPts val="0"/>
                </a:spcBef>
                <a:spcAft>
                  <a:spcPct val="0"/>
                </a:spcAft>
                <a:buFont typeface="Arial" charset="0"/>
                <a:buChar char="•"/>
                <a:defRPr sz="2200" b="1" kern="1200">
                  <a:solidFill>
                    <a:srgbClr val="003E7E"/>
                  </a:solidFill>
                  <a:latin typeface="Arial Narrow" panose="020B0606020202030204" pitchFamily="34" charset="0"/>
                  <a:ea typeface="+mn-ea"/>
                  <a:cs typeface="+mn-cs"/>
                </a:defRPr>
              </a:lvl1pPr>
              <a:lvl2pPr marL="742950" indent="-28575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2pPr>
              <a:lvl3pPr marL="11430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3pPr>
              <a:lvl4pPr marL="16002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4pPr>
              <a:lvl5pPr marL="20574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t>Safety</a:t>
              </a:r>
            </a:p>
          </p:txBody>
        </p:sp>
        <p:pic>
          <p:nvPicPr>
            <p:cNvPr id="4098" name="Picture 2" descr="Image result for construction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14766"/>
              <a:ext cx="2270125" cy="16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4100" name="Picture 4" descr="Image result for driver's license w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649948"/>
            <a:ext cx="2971800" cy="1951376"/>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p:cNvSpPr txBox="1">
            <a:spLocks/>
          </p:cNvSpPr>
          <p:nvPr/>
        </p:nvSpPr>
        <p:spPr>
          <a:xfrm>
            <a:off x="1114027" y="5562600"/>
            <a:ext cx="1718469" cy="584149"/>
          </a:xfrm>
          <a:prstGeom prst="rect">
            <a:avLst/>
          </a:prstGeom>
        </p:spPr>
        <p:txBody>
          <a:bodyPr/>
          <a:lstStyle>
            <a:lvl1pPr marL="342900" indent="-342900" algn="l" rtl="0" eaLnBrk="1" fontAlgn="base" hangingPunct="1">
              <a:spcBef>
                <a:spcPts val="0"/>
              </a:spcBef>
              <a:spcAft>
                <a:spcPct val="0"/>
              </a:spcAft>
              <a:buFont typeface="Arial" charset="0"/>
              <a:buChar char="•"/>
              <a:defRPr sz="2200" b="1" kern="1200">
                <a:solidFill>
                  <a:srgbClr val="003E7E"/>
                </a:solidFill>
                <a:latin typeface="Arial Narrow" panose="020B0606020202030204" pitchFamily="34" charset="0"/>
                <a:ea typeface="+mn-ea"/>
                <a:cs typeface="+mn-cs"/>
              </a:defRPr>
            </a:lvl1pPr>
            <a:lvl2pPr marL="742950" indent="-28575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2pPr>
            <a:lvl3pPr marL="11430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3pPr>
            <a:lvl4pPr marL="16002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4pPr>
            <a:lvl5pPr marL="20574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800" dirty="0" smtClean="0"/>
          </a:p>
        </p:txBody>
      </p:sp>
      <p:grpSp>
        <p:nvGrpSpPr>
          <p:cNvPr id="7" name="Group 6"/>
          <p:cNvGrpSpPr/>
          <p:nvPr/>
        </p:nvGrpSpPr>
        <p:grpSpPr>
          <a:xfrm>
            <a:off x="5257800" y="3705849"/>
            <a:ext cx="2857500" cy="2346275"/>
            <a:chOff x="5257800" y="3705849"/>
            <a:chExt cx="2857500" cy="2346275"/>
          </a:xfrm>
        </p:grpSpPr>
        <p:pic>
          <p:nvPicPr>
            <p:cNvPr id="4102" name="Picture 6" descr="Image result for college appli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705849"/>
              <a:ext cx="2857500" cy="176212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
            <p:cNvSpPr txBox="1">
              <a:spLocks/>
            </p:cNvSpPr>
            <p:nvPr/>
          </p:nvSpPr>
          <p:spPr>
            <a:xfrm>
              <a:off x="5334000" y="5467975"/>
              <a:ext cx="2781300" cy="584149"/>
            </a:xfrm>
            <a:prstGeom prst="rect">
              <a:avLst/>
            </a:prstGeom>
          </p:spPr>
          <p:txBody>
            <a:bodyPr/>
            <a:lstStyle>
              <a:lvl1pPr marL="342900" indent="-342900" algn="l" rtl="0" eaLnBrk="1" fontAlgn="base" hangingPunct="1">
                <a:spcBef>
                  <a:spcPts val="0"/>
                </a:spcBef>
                <a:spcAft>
                  <a:spcPct val="0"/>
                </a:spcAft>
                <a:buFont typeface="Arial" charset="0"/>
                <a:buChar char="•"/>
                <a:defRPr sz="2200" b="1" kern="1200">
                  <a:solidFill>
                    <a:srgbClr val="003E7E"/>
                  </a:solidFill>
                  <a:latin typeface="Arial Narrow" panose="020B0606020202030204" pitchFamily="34" charset="0"/>
                  <a:ea typeface="+mn-ea"/>
                  <a:cs typeface="+mn-cs"/>
                </a:defRPr>
              </a:lvl1pPr>
              <a:lvl2pPr marL="742950" indent="-28575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2pPr>
              <a:lvl3pPr marL="11430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3pPr>
              <a:lvl4pPr marL="16002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4pPr>
              <a:lvl5pPr marL="20574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t>Qualify – Good Fit </a:t>
              </a:r>
            </a:p>
          </p:txBody>
        </p:sp>
      </p:grpSp>
    </p:spTree>
    <p:extLst>
      <p:ext uri="{BB962C8B-B14F-4D97-AF65-F5344CB8AC3E}">
        <p14:creationId xmlns:p14="http://schemas.microsoft.com/office/powerpoint/2010/main" val="294488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fade">
                                      <p:cBhvr>
                                        <p:cTn id="18" dur="500"/>
                                        <p:tgtEl>
                                          <p:spTgt spid="410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t>Barriers</a:t>
            </a:r>
          </a:p>
        </p:txBody>
      </p:sp>
      <p:pic>
        <p:nvPicPr>
          <p:cNvPr id="3075" name="Picture 3" descr="Image result for rocky mountain silhouett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341110"/>
            <a:ext cx="5867400" cy="248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076" name="Picture 4" descr="Image result for DOLLAR SIGN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6475" y="3013411"/>
            <a:ext cx="682915" cy="129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077" name="Picture 5" descr="Image result for LAW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05100" y="1341460"/>
            <a:ext cx="1703992" cy="1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078" name="Picture 6" descr="Image result for fence clip art black and whi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1332115"/>
            <a:ext cx="1371600" cy="108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079" name="Picture 7" descr="Image result for religious clip art black and whi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 y="1324165"/>
            <a:ext cx="864198" cy="133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080" name="Picture 8" descr="Image result for ideas black and white clip 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8700" y="2173450"/>
            <a:ext cx="1381203" cy="13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348921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t>Frequently Asked Questions</a:t>
            </a:r>
          </a:p>
        </p:txBody>
      </p:sp>
      <p:sp>
        <p:nvSpPr>
          <p:cNvPr id="2" name="Content Placeholder 1"/>
          <p:cNvSpPr>
            <a:spLocks noGrp="1"/>
          </p:cNvSpPr>
          <p:nvPr>
            <p:ph sz="quarter" idx="17"/>
          </p:nvPr>
        </p:nvSpPr>
        <p:spPr>
          <a:xfrm>
            <a:off x="533400" y="1295400"/>
            <a:ext cx="3733800" cy="3695700"/>
          </a:xfrm>
        </p:spPr>
        <p:txBody>
          <a:bodyPr/>
          <a:lstStyle/>
          <a:p>
            <a:pPr marL="0" indent="0" algn="ctr">
              <a:buNone/>
            </a:pPr>
            <a:r>
              <a:rPr lang="en-US" altLang="en-US" sz="2800" dirty="0" smtClean="0">
                <a:solidFill>
                  <a:srgbClr val="8C5C2C"/>
                </a:solidFill>
              </a:rPr>
              <a:t>More than one barrier?</a:t>
            </a:r>
            <a:endParaRPr lang="en-US" sz="2800" dirty="0" smtClean="0">
              <a:solidFill>
                <a:srgbClr val="8C5C2C"/>
              </a:solidFill>
            </a:endParaRPr>
          </a:p>
          <a:p>
            <a:r>
              <a:rPr lang="en-US" dirty="0" smtClean="0"/>
              <a:t>Only have one:</a:t>
            </a:r>
          </a:p>
          <a:p>
            <a:pPr lvl="1"/>
            <a:r>
              <a:rPr lang="en-US" dirty="0" smtClean="0"/>
              <a:t>Focus on how and why</a:t>
            </a:r>
          </a:p>
          <a:p>
            <a:pPr lvl="1"/>
            <a:r>
              <a:rPr lang="en-US" dirty="0" smtClean="0"/>
              <a:t>Keep researching, more may pop up</a:t>
            </a:r>
          </a:p>
          <a:p>
            <a:r>
              <a:rPr lang="en-US" dirty="0" smtClean="0"/>
              <a:t>Have more than one:</a:t>
            </a:r>
          </a:p>
          <a:p>
            <a:pPr lvl="1"/>
            <a:r>
              <a:rPr lang="en-US" dirty="0" smtClean="0"/>
              <a:t>Some barriers go together</a:t>
            </a:r>
          </a:p>
          <a:p>
            <a:pPr lvl="1"/>
            <a:r>
              <a:rPr lang="en-US" dirty="0" smtClean="0"/>
              <a:t>Lean towards stronger research &amp; sources</a:t>
            </a:r>
          </a:p>
          <a:p>
            <a:pPr marL="0" indent="0">
              <a:buNone/>
            </a:pPr>
            <a:endParaRPr lang="en-US" dirty="0"/>
          </a:p>
        </p:txBody>
      </p:sp>
      <p:sp>
        <p:nvSpPr>
          <p:cNvPr id="4" name="Content Placeholder 1"/>
          <p:cNvSpPr txBox="1">
            <a:spLocks/>
          </p:cNvSpPr>
          <p:nvPr/>
        </p:nvSpPr>
        <p:spPr>
          <a:xfrm>
            <a:off x="4572000" y="1143000"/>
            <a:ext cx="4038600" cy="4495800"/>
          </a:xfrm>
          <a:prstGeom prst="rect">
            <a:avLst/>
          </a:prstGeom>
        </p:spPr>
        <p:txBody>
          <a:bodyPr/>
          <a:lstStyle>
            <a:lvl1pPr marL="342900" indent="-342900" algn="l" rtl="0" eaLnBrk="1" fontAlgn="base" hangingPunct="1">
              <a:spcBef>
                <a:spcPts val="0"/>
              </a:spcBef>
              <a:spcAft>
                <a:spcPct val="0"/>
              </a:spcAft>
              <a:buFont typeface="Arial" charset="0"/>
              <a:buChar char="•"/>
              <a:defRPr sz="2200" b="1" kern="1200">
                <a:solidFill>
                  <a:srgbClr val="003E7E"/>
                </a:solidFill>
                <a:latin typeface="Arial Narrow" panose="020B0606020202030204" pitchFamily="34" charset="0"/>
                <a:ea typeface="+mn-ea"/>
                <a:cs typeface="+mn-cs"/>
              </a:defRPr>
            </a:lvl1pPr>
            <a:lvl2pPr marL="742950" indent="-28575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2pPr>
            <a:lvl3pPr marL="11430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3pPr>
            <a:lvl4pPr marL="16002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4pPr>
            <a:lvl5pPr marL="20574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en-US" sz="2800" dirty="0" smtClean="0">
                <a:solidFill>
                  <a:srgbClr val="8C5C2C"/>
                </a:solidFill>
              </a:rPr>
              <a:t>Barrier rebuilds or remains?</a:t>
            </a:r>
            <a:endParaRPr lang="en-US" sz="2800" dirty="0" smtClean="0">
              <a:solidFill>
                <a:srgbClr val="8C5C2C"/>
              </a:solidFill>
            </a:endParaRPr>
          </a:p>
          <a:p>
            <a:r>
              <a:rPr lang="en-US" i="1" dirty="0" smtClean="0"/>
              <a:t>Thought</a:t>
            </a:r>
            <a:r>
              <a:rPr lang="en-US" dirty="0" smtClean="0"/>
              <a:t> a barrier broke</a:t>
            </a:r>
            <a:endParaRPr lang="en-US" i="1" dirty="0" smtClean="0"/>
          </a:p>
          <a:p>
            <a:pPr lvl="1"/>
            <a:r>
              <a:rPr lang="en-US" dirty="0" smtClean="0"/>
              <a:t>Another barrier rebuilds</a:t>
            </a:r>
          </a:p>
          <a:p>
            <a:pPr lvl="1"/>
            <a:r>
              <a:rPr lang="en-US" dirty="0" smtClean="0"/>
              <a:t>Period of time</a:t>
            </a:r>
          </a:p>
          <a:p>
            <a:r>
              <a:rPr lang="en-US" dirty="0" smtClean="0"/>
              <a:t>Cracks a barrier</a:t>
            </a:r>
          </a:p>
          <a:p>
            <a:pPr lvl="1"/>
            <a:r>
              <a:rPr lang="en-US" dirty="0" smtClean="0"/>
              <a:t>Made progress, still working</a:t>
            </a:r>
          </a:p>
          <a:p>
            <a:pPr lvl="1"/>
            <a:r>
              <a:rPr lang="en-US" dirty="0" smtClean="0"/>
              <a:t>It’s not over! </a:t>
            </a:r>
          </a:p>
          <a:p>
            <a:endParaRPr lang="en-US" dirty="0" smtClean="0"/>
          </a:p>
          <a:p>
            <a:endParaRPr lang="en-US" dirty="0"/>
          </a:p>
        </p:txBody>
      </p:sp>
      <p:sp>
        <p:nvSpPr>
          <p:cNvPr id="5" name="Content Placeholder 1"/>
          <p:cNvSpPr txBox="1">
            <a:spLocks/>
          </p:cNvSpPr>
          <p:nvPr/>
        </p:nvSpPr>
        <p:spPr>
          <a:xfrm>
            <a:off x="1804877" y="4991100"/>
            <a:ext cx="5562600" cy="1295400"/>
          </a:xfrm>
          <a:prstGeom prst="rect">
            <a:avLst/>
          </a:prstGeom>
        </p:spPr>
        <p:txBody>
          <a:bodyPr/>
          <a:lstStyle>
            <a:lvl1pPr marL="342900" indent="-342900" algn="l" rtl="0" eaLnBrk="1" fontAlgn="base" hangingPunct="1">
              <a:spcBef>
                <a:spcPts val="0"/>
              </a:spcBef>
              <a:spcAft>
                <a:spcPct val="0"/>
              </a:spcAft>
              <a:buFont typeface="Arial" charset="0"/>
              <a:buChar char="•"/>
              <a:defRPr sz="2200" b="1" kern="1200">
                <a:solidFill>
                  <a:srgbClr val="003E7E"/>
                </a:solidFill>
                <a:latin typeface="Arial Narrow" panose="020B0606020202030204" pitchFamily="34" charset="0"/>
                <a:ea typeface="+mn-ea"/>
                <a:cs typeface="+mn-cs"/>
              </a:defRPr>
            </a:lvl1pPr>
            <a:lvl2pPr marL="742950" indent="-28575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2pPr>
            <a:lvl3pPr marL="11430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3pPr>
            <a:lvl4pPr marL="16002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4pPr>
            <a:lvl5pPr marL="20574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charset="0"/>
              <a:buNone/>
            </a:pPr>
            <a:r>
              <a:rPr lang="en-US" altLang="en-US" sz="2800" dirty="0" smtClean="0">
                <a:solidFill>
                  <a:srgbClr val="8C5C2C"/>
                </a:solidFill>
              </a:rPr>
              <a:t>Lessons learned </a:t>
            </a:r>
            <a:r>
              <a:rPr lang="en-US" altLang="en-US" sz="2800" i="1" dirty="0" smtClean="0">
                <a:solidFill>
                  <a:srgbClr val="8C5C2C"/>
                </a:solidFill>
              </a:rPr>
              <a:t>in history</a:t>
            </a:r>
            <a:r>
              <a:rPr lang="en-US" altLang="en-US" sz="2800" dirty="0" smtClean="0">
                <a:solidFill>
                  <a:srgbClr val="8C5C2C"/>
                </a:solidFill>
              </a:rPr>
              <a:t>.</a:t>
            </a:r>
            <a:endParaRPr lang="en-US" sz="2800" dirty="0" smtClean="0">
              <a:solidFill>
                <a:srgbClr val="8C5C2C"/>
              </a:solidFill>
            </a:endParaRPr>
          </a:p>
          <a:p>
            <a:pPr marL="0" indent="0">
              <a:buFont typeface="Arial" charset="0"/>
              <a:buNone/>
            </a:pPr>
            <a:endParaRPr lang="en-US" dirty="0"/>
          </a:p>
        </p:txBody>
      </p:sp>
    </p:spTree>
    <p:extLst>
      <p:ext uri="{BB962C8B-B14F-4D97-AF65-F5344CB8AC3E}">
        <p14:creationId xmlns:p14="http://schemas.microsoft.com/office/powerpoint/2010/main" val="377011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t>Keep in mind</a:t>
            </a:r>
          </a:p>
        </p:txBody>
      </p:sp>
      <p:sp>
        <p:nvSpPr>
          <p:cNvPr id="2" name="Content Placeholder 1"/>
          <p:cNvSpPr>
            <a:spLocks noGrp="1"/>
          </p:cNvSpPr>
          <p:nvPr>
            <p:ph sz="quarter" idx="17"/>
          </p:nvPr>
        </p:nvSpPr>
        <p:spPr>
          <a:xfrm>
            <a:off x="533400" y="1524000"/>
            <a:ext cx="8077200" cy="2057400"/>
          </a:xfrm>
        </p:spPr>
        <p:txBody>
          <a:bodyPr/>
          <a:lstStyle/>
          <a:p>
            <a:r>
              <a:rPr lang="en-US" sz="2800" dirty="0" smtClean="0"/>
              <a:t>When selecting a topic:</a:t>
            </a:r>
          </a:p>
          <a:p>
            <a:pPr lvl="1"/>
            <a:r>
              <a:rPr lang="en-US" sz="2800" dirty="0" smtClean="0"/>
              <a:t>Pick something YOU are INTERESTED in</a:t>
            </a:r>
          </a:p>
          <a:p>
            <a:pPr lvl="1"/>
            <a:r>
              <a:rPr lang="en-US" sz="2800" dirty="0" smtClean="0"/>
              <a:t>Think about the theme</a:t>
            </a:r>
          </a:p>
          <a:p>
            <a:pPr lvl="1"/>
            <a:r>
              <a:rPr lang="en-US" sz="2800" dirty="0" smtClean="0"/>
              <a:t>Think about HISTORY</a:t>
            </a:r>
          </a:p>
          <a:p>
            <a:pPr marL="457200" lvl="1" indent="0">
              <a:buNone/>
            </a:pPr>
            <a:endParaRPr lang="en-US" dirty="0"/>
          </a:p>
        </p:txBody>
      </p:sp>
      <p:sp>
        <p:nvSpPr>
          <p:cNvPr id="4" name="Content Placeholder 1"/>
          <p:cNvSpPr txBox="1">
            <a:spLocks/>
          </p:cNvSpPr>
          <p:nvPr/>
        </p:nvSpPr>
        <p:spPr>
          <a:xfrm>
            <a:off x="762000" y="4343400"/>
            <a:ext cx="8077200" cy="1752600"/>
          </a:xfrm>
          <a:prstGeom prst="rect">
            <a:avLst/>
          </a:prstGeom>
        </p:spPr>
        <p:txBody>
          <a:bodyPr/>
          <a:lstStyle>
            <a:lvl1pPr marL="342900" indent="-342900" algn="l" rtl="0" eaLnBrk="1" fontAlgn="base" hangingPunct="1">
              <a:spcBef>
                <a:spcPts val="0"/>
              </a:spcBef>
              <a:spcAft>
                <a:spcPct val="0"/>
              </a:spcAft>
              <a:buFont typeface="Arial" charset="0"/>
              <a:buChar char="•"/>
              <a:defRPr sz="2200" b="1" kern="1200">
                <a:solidFill>
                  <a:srgbClr val="003E7E"/>
                </a:solidFill>
                <a:latin typeface="Arial Narrow" panose="020B0606020202030204" pitchFamily="34" charset="0"/>
                <a:ea typeface="+mn-ea"/>
                <a:cs typeface="+mn-cs"/>
              </a:defRPr>
            </a:lvl1pPr>
            <a:lvl2pPr marL="742950" indent="-28575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2pPr>
            <a:lvl3pPr marL="11430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3pPr>
            <a:lvl4pPr marL="16002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4pPr>
            <a:lvl5pPr marL="2057400" indent="-228600" algn="l" rtl="0" eaLnBrk="1" fontAlgn="base" hangingPunct="1">
              <a:spcBef>
                <a:spcPts val="0"/>
              </a:spcBef>
              <a:spcAft>
                <a:spcPct val="0"/>
              </a:spcAft>
              <a:buFont typeface="Arial" charset="0"/>
              <a:buChar char="»"/>
              <a:defRPr sz="2200" kern="1200">
                <a:solidFill>
                  <a:srgbClr val="003E7E"/>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400" dirty="0" smtClean="0">
                <a:solidFill>
                  <a:srgbClr val="8C5C2C"/>
                </a:solidFill>
              </a:rPr>
              <a:t>What counts as history…</a:t>
            </a:r>
          </a:p>
          <a:p>
            <a:pPr marL="457200" lvl="1" indent="0">
              <a:buFont typeface="Arial" charset="0"/>
              <a:buNone/>
            </a:pPr>
            <a:endParaRPr lang="en-US" sz="4400" dirty="0">
              <a:solidFill>
                <a:srgbClr val="8C5C2C"/>
              </a:solidFill>
            </a:endParaRPr>
          </a:p>
        </p:txBody>
      </p:sp>
    </p:spTree>
    <p:extLst>
      <p:ext uri="{BB962C8B-B14F-4D97-AF65-F5344CB8AC3E}">
        <p14:creationId xmlns:p14="http://schemas.microsoft.com/office/powerpoint/2010/main" val="2308244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ide with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ppt251E.tmp</Template>
  <TotalTime>16686</TotalTime>
  <Words>5943</Words>
  <Application>Microsoft Office PowerPoint</Application>
  <PresentationFormat>On-screen Show (4:3)</PresentationFormat>
  <Paragraphs>450</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Inside with Title</vt:lpstr>
      <vt:lpstr>National History Day</vt:lpstr>
      <vt:lpstr>What is NHD?</vt:lpstr>
      <vt:lpstr>Theme</vt:lpstr>
      <vt:lpstr>Define Breaking</vt:lpstr>
      <vt:lpstr>Define Barrier</vt:lpstr>
      <vt:lpstr>Barriers = Bad?</vt:lpstr>
      <vt:lpstr>Barriers</vt:lpstr>
      <vt:lpstr>Frequently Asked Questions</vt:lpstr>
      <vt:lpstr>Keep in mind</vt:lpstr>
      <vt:lpstr>History</vt:lpstr>
      <vt:lpstr>Narrowing a Topic</vt:lpstr>
      <vt:lpstr>How to Tell the Story</vt:lpstr>
      <vt:lpstr>Four B’s</vt:lpstr>
      <vt:lpstr>Background</vt:lpstr>
      <vt:lpstr>Barriers</vt:lpstr>
      <vt:lpstr>Breaking</vt:lpstr>
      <vt:lpstr>Begin Again?</vt:lpstr>
      <vt:lpstr>How to Research</vt:lpstr>
      <vt:lpstr>Research</vt:lpstr>
      <vt:lpstr>Research is everywhere!</vt:lpstr>
      <vt:lpstr>Research</vt:lpstr>
      <vt:lpstr>Project types</vt:lpstr>
      <vt:lpstr>Exhibit</vt:lpstr>
      <vt:lpstr>Documentary</vt:lpstr>
      <vt:lpstr>Paper</vt:lpstr>
      <vt:lpstr>Website</vt:lpstr>
      <vt:lpstr>Performance</vt:lpstr>
      <vt:lpstr>Annotated Bibliography + Process Paper</vt:lpstr>
      <vt:lpstr>Competitions*</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History Day</dc:title>
  <dc:creator>Courtney H. Rodriguez</dc:creator>
  <cp:lastModifiedBy>Courtney H. Rodriguez</cp:lastModifiedBy>
  <cp:revision>141</cp:revision>
  <dcterms:created xsi:type="dcterms:W3CDTF">2018-08-09T14:41:59Z</dcterms:created>
  <dcterms:modified xsi:type="dcterms:W3CDTF">2019-07-30T13:54:36Z</dcterms:modified>
</cp:coreProperties>
</file>